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4" r:id="rId4"/>
    <p:sldMasterId id="2147483685" r:id="rId5"/>
    <p:sldMasterId id="2147483686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</p:sldIdLst>
  <p:sldSz cy="6858000" cx="12192000"/>
  <p:notesSz cx="6858000" cy="9144000"/>
  <p:embeddedFontLst>
    <p:embeddedFont>
      <p:font typeface="Work Sans Medium"/>
      <p:regular r:id="rId54"/>
      <p:bold r:id="rId55"/>
      <p:italic r:id="rId56"/>
      <p:boldItalic r:id="rId57"/>
    </p:embeddedFont>
    <p:embeddedFont>
      <p:font typeface="Work Sans ExtraBold"/>
      <p:bold r:id="rId58"/>
      <p:boldItalic r:id="rId59"/>
    </p:embeddedFont>
    <p:embeddedFont>
      <p:font typeface="Work Sans"/>
      <p:regular r:id="rId60"/>
      <p:bold r:id="rId61"/>
      <p:italic r:id="rId62"/>
      <p:boldItalic r:id="rId63"/>
    </p:embeddedFont>
    <p:embeddedFont>
      <p:font typeface="Work Sans SemiBold"/>
      <p:regular r:id="rId64"/>
      <p:bold r:id="rId65"/>
      <p:italic r:id="rId66"/>
      <p:boldItalic r:id="rId67"/>
    </p:embeddedFont>
    <p:embeddedFont>
      <p:font typeface="Annie Use Your Telescope"/>
      <p:regular r:id="rId6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62" Type="http://schemas.openxmlformats.org/officeDocument/2006/relationships/font" Target="fonts/WorkSans-italic.fntdata"/><Relationship Id="rId61" Type="http://schemas.openxmlformats.org/officeDocument/2006/relationships/font" Target="fonts/WorkSans-bold.fntdata"/><Relationship Id="rId20" Type="http://schemas.openxmlformats.org/officeDocument/2006/relationships/slide" Target="slides/slide13.xml"/><Relationship Id="rId64" Type="http://schemas.openxmlformats.org/officeDocument/2006/relationships/font" Target="fonts/WorkSansSemiBold-regular.fntdata"/><Relationship Id="rId63" Type="http://schemas.openxmlformats.org/officeDocument/2006/relationships/font" Target="fonts/WorkSans-boldItalic.fntdata"/><Relationship Id="rId22" Type="http://schemas.openxmlformats.org/officeDocument/2006/relationships/slide" Target="slides/slide15.xml"/><Relationship Id="rId66" Type="http://schemas.openxmlformats.org/officeDocument/2006/relationships/font" Target="fonts/WorkSansSemiBold-italic.fntdata"/><Relationship Id="rId21" Type="http://schemas.openxmlformats.org/officeDocument/2006/relationships/slide" Target="slides/slide14.xml"/><Relationship Id="rId65" Type="http://schemas.openxmlformats.org/officeDocument/2006/relationships/font" Target="fonts/WorkSansSemiBold-bold.fntdata"/><Relationship Id="rId24" Type="http://schemas.openxmlformats.org/officeDocument/2006/relationships/slide" Target="slides/slide17.xml"/><Relationship Id="rId68" Type="http://schemas.openxmlformats.org/officeDocument/2006/relationships/font" Target="fonts/AnnieUseYourTelescope-regular.fntdata"/><Relationship Id="rId23" Type="http://schemas.openxmlformats.org/officeDocument/2006/relationships/slide" Target="slides/slide16.xml"/><Relationship Id="rId67" Type="http://schemas.openxmlformats.org/officeDocument/2006/relationships/font" Target="fonts/WorkSansSemiBold-boldItalic.fntdata"/><Relationship Id="rId60" Type="http://schemas.openxmlformats.org/officeDocument/2006/relationships/font" Target="fonts/WorkSans-regular.fntdata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11" Type="http://schemas.openxmlformats.org/officeDocument/2006/relationships/slide" Target="slides/slide4.xml"/><Relationship Id="rId55" Type="http://schemas.openxmlformats.org/officeDocument/2006/relationships/font" Target="fonts/WorkSansMedium-bold.fntdata"/><Relationship Id="rId10" Type="http://schemas.openxmlformats.org/officeDocument/2006/relationships/slide" Target="slides/slide3.xml"/><Relationship Id="rId54" Type="http://schemas.openxmlformats.org/officeDocument/2006/relationships/font" Target="fonts/WorkSansMedium-regular.fntdata"/><Relationship Id="rId13" Type="http://schemas.openxmlformats.org/officeDocument/2006/relationships/slide" Target="slides/slide6.xml"/><Relationship Id="rId57" Type="http://schemas.openxmlformats.org/officeDocument/2006/relationships/font" Target="fonts/WorkSansMedium-boldItalic.fntdata"/><Relationship Id="rId12" Type="http://schemas.openxmlformats.org/officeDocument/2006/relationships/slide" Target="slides/slide5.xml"/><Relationship Id="rId56" Type="http://schemas.openxmlformats.org/officeDocument/2006/relationships/font" Target="fonts/WorkSansMedium-italic.fntdata"/><Relationship Id="rId15" Type="http://schemas.openxmlformats.org/officeDocument/2006/relationships/slide" Target="slides/slide8.xml"/><Relationship Id="rId59" Type="http://schemas.openxmlformats.org/officeDocument/2006/relationships/font" Target="fonts/WorkSansExtraBold-boldItalic.fntdata"/><Relationship Id="rId14" Type="http://schemas.openxmlformats.org/officeDocument/2006/relationships/slide" Target="slides/slide7.xml"/><Relationship Id="rId58" Type="http://schemas.openxmlformats.org/officeDocument/2006/relationships/font" Target="fonts/WorkSansExtraBold-bold.fntdata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5900" y="812800"/>
            <a:ext cx="7126287" cy="40068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755650" y="5078412"/>
            <a:ext cx="6046787" cy="48101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 txBox="1"/>
          <p:nvPr>
            <p:ph idx="3" type="hdr"/>
          </p:nvPr>
        </p:nvSpPr>
        <p:spPr>
          <a:xfrm>
            <a:off x="0" y="0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" name="Google Shape;6;n"/>
          <p:cNvSpPr txBox="1"/>
          <p:nvPr>
            <p:ph idx="10" type="dt"/>
          </p:nvPr>
        </p:nvSpPr>
        <p:spPr>
          <a:xfrm>
            <a:off x="4278312" y="0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278312" y="10156825"/>
            <a:ext cx="3279775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b="0" i="0" lang="en-US" sz="1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7e216dbdf4_0_14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37e216dbdf4_0_14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g37e216dbdf4_0_14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37e99d20bd0_0_110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37e99d20bd0_0_110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g37e99d20bd0_0_110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37e99d20bd0_0_95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37e99d20bd0_0_95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g37e99d20bd0_0_95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7ecfd2b9f6_0_7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37ecfd2b9f6_0_7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g37ecfd2b9f6_0_7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37ecfd2b9f6_0_16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37ecfd2b9f6_0_16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g37ecfd2b9f6_0_16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37ecfd2b9f6_0_35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37ecfd2b9f6_0_35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g37ecfd2b9f6_0_35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37ecfd2b9f6_0_46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37ecfd2b9f6_0_46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g37ecfd2b9f6_0_46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37ecfd2b9f6_0_76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37ecfd2b9f6_0_76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g37ecfd2b9f6_0_76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37ecfd2b9f6_0_89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37ecfd2b9f6_0_89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g37ecfd2b9f6_0_89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37ecfd2b9f6_0_328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Google Shape;378;g37ecfd2b9f6_0_328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g37ecfd2b9f6_0_328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37ecfd2b9f6_0_158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37ecfd2b9f6_0_158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g37ecfd2b9f6_0_158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7e99d20bd0_0_3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37e99d20bd0_0_3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g37e99d20bd0_0_3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37ecfd2b9f6_0_192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37ecfd2b9f6_0_19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g37ecfd2b9f6_0_19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37ecfd2b9f6_0_204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2" name="Google Shape;402;g37ecfd2b9f6_0_204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g37ecfd2b9f6_0_204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37ecfd2b9f6_0_216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37ecfd2b9f6_0_216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g37ecfd2b9f6_0_216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37ecfd2b9f6_0_228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37ecfd2b9f6_0_228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g37ecfd2b9f6_0_228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g37ecfd2b9f6_0_254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Google Shape;436;g37ecfd2b9f6_0_254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Google Shape;437;g37ecfd2b9f6_0_254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37ecfd2b9f6_0_287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4" name="Google Shape;444;g37ecfd2b9f6_0_287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g37ecfd2b9f6_0_287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37ecfd2b9f6_0_336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37ecfd2b9f6_0_336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g37ecfd2b9f6_0_336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37ecfd2b9f6_0_344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37ecfd2b9f6_0_344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Google Shape;466;g37ecfd2b9f6_0_344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37ecfd2b9f6_0_352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3" name="Google Shape;473;g37ecfd2b9f6_0_35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Google Shape;474;g37ecfd2b9f6_0_35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37ecfd2b9f6_0_359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g37ecfd2b9f6_0_359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Google Shape;481;g37ecfd2b9f6_0_359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7e99d20bd0_0_37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7e99d20bd0_0_37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g37e99d20bd0_0_37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37ecfd2b9f6_0_371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37ecfd2b9f6_0_371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9" name="Google Shape;489;g37ecfd2b9f6_0_371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37f19496387_0_8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8" name="Google Shape;498;g37f19496387_0_8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g37f19496387_0_8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g37f19496387_0_16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Google Shape;506;g37f19496387_0_16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7" name="Google Shape;507;g37f19496387_0_16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37f19496387_0_24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Google Shape;514;g37f19496387_0_24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g37f19496387_0_24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g37f19496387_0_31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2" name="Google Shape;522;g37f19496387_0_31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g37f19496387_0_31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g37f19496387_0_42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2" name="Google Shape;532;g37f19496387_0_4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Google Shape;533;g37f19496387_0_4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g37f19496387_0_61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0" name="Google Shape;540;g37f19496387_0_61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1" name="Google Shape;541;g37f19496387_0_61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6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37ecfd2b9f6_0_412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Google Shape;548;g37ecfd2b9f6_0_41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g37ecfd2b9f6_0_41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37ecfd2b9f6_0_313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" name="Google Shape;556;g37ecfd2b9f6_0_313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Google Shape;557;g37ecfd2b9f6_0_313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g37ecfd2b9f6_0_306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4" name="Google Shape;564;g37ecfd2b9f6_0_306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5" name="Google Shape;565;g37ecfd2b9f6_0_306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37e99d20bd0_0_27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2" name="Google Shape;252;g37e99d20bd0_0_27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g37e99d20bd0_0_27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37e216dbdf4_0_6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2" name="Google Shape;572;g37e216dbdf4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305092a4a66_0_50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305092a4a66_0_5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3565e42787a_0_236:notes"/>
          <p:cNvSpPr txBox="1"/>
          <p:nvPr/>
        </p:nvSpPr>
        <p:spPr>
          <a:xfrm>
            <a:off x="4278312" y="10156825"/>
            <a:ext cx="32799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83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b="0" i="0" lang="en-US" sz="140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  <p:sp>
        <p:nvSpPr>
          <p:cNvPr id="589" name="Google Shape;589;g3565e42787a_0_236:notes"/>
          <p:cNvSpPr/>
          <p:nvPr>
            <p:ph idx="2" type="sldImg"/>
          </p:nvPr>
        </p:nvSpPr>
        <p:spPr>
          <a:xfrm>
            <a:off x="215900" y="812800"/>
            <a:ext cx="7128000" cy="40083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590" name="Google Shape;590;g3565e42787a_0_236:notes"/>
          <p:cNvSpPr txBox="1"/>
          <p:nvPr>
            <p:ph idx="1" type="body"/>
          </p:nvPr>
        </p:nvSpPr>
        <p:spPr>
          <a:xfrm>
            <a:off x="755650" y="5078412"/>
            <a:ext cx="6048300" cy="481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37ecfd2b9f6_0_380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Google Shape;597;g37ecfd2b9f6_0_380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8" name="Google Shape;598;g37ecfd2b9f6_0_380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37ecfd2b9f6_0_392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5" name="Google Shape;605;g37ecfd2b9f6_0_39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6" name="Google Shape;606;g37ecfd2b9f6_0_39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37ecfd2b9f6_0_402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5" name="Google Shape;615;g37ecfd2b9f6_0_40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6" name="Google Shape;616;g37ecfd2b9f6_0_40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g37ecfd2b9f6_0_320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6" name="Google Shape;626;g37ecfd2b9f6_0_320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g37ecfd2b9f6_0_320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7e99d20bd0_0_44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37e99d20bd0_0_44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g37e99d20bd0_0_44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7e99d20bd0_0_52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37e99d20bd0_0_52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g37e99d20bd0_0_52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7e99d20bd0_0_74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7e99d20bd0_0_74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g37e99d20bd0_0_74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7e99d20bd0_0_18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37e99d20bd0_0_18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g37e99d20bd0_0_18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37ecfd2b9f6_0_0:notes"/>
          <p:cNvSpPr/>
          <p:nvPr>
            <p:ph idx="2" type="sldImg"/>
          </p:nvPr>
        </p:nvSpPr>
        <p:spPr>
          <a:xfrm>
            <a:off x="215900" y="812800"/>
            <a:ext cx="7126200" cy="400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37ecfd2b9f6_0_0:notes"/>
          <p:cNvSpPr txBox="1"/>
          <p:nvPr>
            <p:ph idx="1" type="body"/>
          </p:nvPr>
        </p:nvSpPr>
        <p:spPr>
          <a:xfrm>
            <a:off x="755650" y="5078412"/>
            <a:ext cx="6046800" cy="4810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g37ecfd2b9f6_0_0:notes"/>
          <p:cNvSpPr txBox="1"/>
          <p:nvPr>
            <p:ph idx="12" type="sldNum"/>
          </p:nvPr>
        </p:nvSpPr>
        <p:spPr>
          <a:xfrm>
            <a:off x="4278312" y="10156825"/>
            <a:ext cx="3279900" cy="5334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fld id="{00000000-1234-1234-1234-123412341234}" type="slidenum">
              <a:rPr lang="en-US"/>
              <a:t>‹#›</a:t>
            </a:fld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Relationship Id="rId3" Type="http://schemas.openxmlformats.org/officeDocument/2006/relationships/image" Target="../media/image4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Relationship Id="rId3" Type="http://schemas.openxmlformats.org/officeDocument/2006/relationships/image" Target="../media/image4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png"/><Relationship Id="rId3" Type="http://schemas.openxmlformats.org/officeDocument/2006/relationships/image" Target="../media/image6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" type="blank">
  <p:cSld name="BLANK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type="title"/>
          </p:nvPr>
        </p:nvSpPr>
        <p:spPr>
          <a:xfrm>
            <a:off x="609600" y="273050"/>
            <a:ext cx="1097121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609600" y="1604962"/>
            <a:ext cx="10971212" cy="39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lvl="0" algn="ctr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11296650" y="6218237"/>
            <a:ext cx="725487" cy="519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122025" lIns="122025" spcFirstLastPara="1" rIns="122025" wrap="square" tIns="122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title"/>
          </p:nvPr>
        </p:nvSpPr>
        <p:spPr>
          <a:xfrm rot="5400000">
            <a:off x="7556500" y="1555750"/>
            <a:ext cx="5307013" cy="2741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" type="body"/>
          </p:nvPr>
        </p:nvSpPr>
        <p:spPr>
          <a:xfrm rot="5400000">
            <a:off x="1994694" y="-1112044"/>
            <a:ext cx="5307013" cy="80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2" type="sldNum"/>
          </p:nvPr>
        </p:nvSpPr>
        <p:spPr>
          <a:xfrm>
            <a:off x="11296650" y="6218237"/>
            <a:ext cx="725487" cy="519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122025" lIns="122025" spcFirstLastPara="1" rIns="122025" wrap="square" tIns="122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 txBox="1"/>
          <p:nvPr>
            <p:ph type="title"/>
          </p:nvPr>
        </p:nvSpPr>
        <p:spPr>
          <a:xfrm>
            <a:off x="609600" y="273050"/>
            <a:ext cx="1097121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6"/>
          <p:cNvSpPr txBox="1"/>
          <p:nvPr>
            <p:ph idx="1" type="body"/>
          </p:nvPr>
        </p:nvSpPr>
        <p:spPr>
          <a:xfrm rot="5400000">
            <a:off x="4107656" y="-1893094"/>
            <a:ext cx="3975100" cy="109712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2" type="sldNum"/>
          </p:nvPr>
        </p:nvSpPr>
        <p:spPr>
          <a:xfrm>
            <a:off x="11296650" y="6218237"/>
            <a:ext cx="725487" cy="519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122025" lIns="122025" spcFirstLastPara="1" rIns="122025" wrap="square" tIns="122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7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17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600"/>
              <a:buNone/>
              <a:defRPr sz="1600"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2" name="Google Shape;72;p17"/>
          <p:cNvSpPr txBox="1"/>
          <p:nvPr>
            <p:ph idx="12" type="sldNum"/>
          </p:nvPr>
        </p:nvSpPr>
        <p:spPr>
          <a:xfrm>
            <a:off x="11296650" y="6218237"/>
            <a:ext cx="725487" cy="519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122025" lIns="122025" spcFirstLastPara="1" rIns="122025" wrap="square" tIns="122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 sz="3200"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 sz="2800"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 sz="2400"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 sz="2000"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6" name="Google Shape;76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600"/>
              <a:buNone/>
              <a:defRPr sz="1600"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7" name="Google Shape;77;p18"/>
          <p:cNvSpPr txBox="1"/>
          <p:nvPr>
            <p:ph idx="12" type="sldNum"/>
          </p:nvPr>
        </p:nvSpPr>
        <p:spPr>
          <a:xfrm>
            <a:off x="11296650" y="6218237"/>
            <a:ext cx="725487" cy="519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122025" lIns="122025" spcFirstLastPara="1" rIns="122025" wrap="square" tIns="122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/>
          <p:nvPr>
            <p:ph type="title"/>
          </p:nvPr>
        </p:nvSpPr>
        <p:spPr>
          <a:xfrm>
            <a:off x="609600" y="273050"/>
            <a:ext cx="1097121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9"/>
          <p:cNvSpPr txBox="1"/>
          <p:nvPr>
            <p:ph idx="12" type="sldNum"/>
          </p:nvPr>
        </p:nvSpPr>
        <p:spPr>
          <a:xfrm>
            <a:off x="11296650" y="6218237"/>
            <a:ext cx="725487" cy="519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122025" lIns="122025" spcFirstLastPara="1" rIns="122025" wrap="square" tIns="122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0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0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4" name="Google Shape;84;p20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5" name="Google Shape;85;p20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86" name="Google Shape;86;p20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7" name="Google Shape;87;p20"/>
          <p:cNvSpPr txBox="1"/>
          <p:nvPr>
            <p:ph idx="12" type="sldNum"/>
          </p:nvPr>
        </p:nvSpPr>
        <p:spPr>
          <a:xfrm>
            <a:off x="11296650" y="6218237"/>
            <a:ext cx="725487" cy="519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122025" lIns="122025" spcFirstLastPara="1" rIns="122025" wrap="square" tIns="122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1"/>
          <p:cNvSpPr txBox="1"/>
          <p:nvPr>
            <p:ph type="title"/>
          </p:nvPr>
        </p:nvSpPr>
        <p:spPr>
          <a:xfrm>
            <a:off x="609600" y="273050"/>
            <a:ext cx="1097121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1"/>
          <p:cNvSpPr txBox="1"/>
          <p:nvPr>
            <p:ph idx="1" type="body"/>
          </p:nvPr>
        </p:nvSpPr>
        <p:spPr>
          <a:xfrm>
            <a:off x="609600" y="1604963"/>
            <a:ext cx="5408613" cy="39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21"/>
          <p:cNvSpPr txBox="1"/>
          <p:nvPr>
            <p:ph idx="2" type="body"/>
          </p:nvPr>
        </p:nvSpPr>
        <p:spPr>
          <a:xfrm>
            <a:off x="6170613" y="1604963"/>
            <a:ext cx="5410200" cy="39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21"/>
          <p:cNvSpPr txBox="1"/>
          <p:nvPr>
            <p:ph idx="12" type="sldNum"/>
          </p:nvPr>
        </p:nvSpPr>
        <p:spPr>
          <a:xfrm>
            <a:off x="11296650" y="6218237"/>
            <a:ext cx="725487" cy="519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122025" lIns="122025" spcFirstLastPara="1" rIns="122025" wrap="square" tIns="122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 rot="5400000">
            <a:off x="7556500" y="1555750"/>
            <a:ext cx="5307013" cy="2741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>
                <a:latin typeface="Work Sans"/>
                <a:ea typeface="Work Sans"/>
                <a:cs typeface="Work Sans"/>
                <a:sym typeface="Work Sans"/>
              </a:defRPr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>
                <a:latin typeface="Work Sans"/>
                <a:ea typeface="Work Sans"/>
                <a:cs typeface="Work Sans"/>
                <a:sym typeface="Work Sans"/>
              </a:defRPr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>
                <a:latin typeface="Work Sans"/>
                <a:ea typeface="Work Sans"/>
                <a:cs typeface="Work Sans"/>
                <a:sym typeface="Work Sans"/>
              </a:defRPr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>
                <a:latin typeface="Work Sans"/>
                <a:ea typeface="Work Sans"/>
                <a:cs typeface="Work Sans"/>
                <a:sym typeface="Work Sans"/>
              </a:defRPr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>
                <a:latin typeface="Work Sans"/>
                <a:ea typeface="Work Sans"/>
                <a:cs typeface="Work Sans"/>
                <a:sym typeface="Work Sans"/>
              </a:defRPr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>
                <a:latin typeface="Work Sans"/>
                <a:ea typeface="Work Sans"/>
                <a:cs typeface="Work Sans"/>
                <a:sym typeface="Work Sans"/>
              </a:defRPr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>
                <a:latin typeface="Work Sans"/>
                <a:ea typeface="Work Sans"/>
                <a:cs typeface="Work Sans"/>
                <a:sym typeface="Work Sans"/>
              </a:defRPr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Font typeface="Work Sans"/>
              <a:buNone/>
              <a:defRPr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" type="body"/>
          </p:nvPr>
        </p:nvSpPr>
        <p:spPr>
          <a:xfrm rot="5400000">
            <a:off x="1994694" y="-1112044"/>
            <a:ext cx="5307013" cy="80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2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2400"/>
              <a:buNone/>
              <a:defRPr sz="2400"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2000"/>
              <a:buNone/>
              <a:defRPr sz="2000"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800"/>
              <a:buNone/>
              <a:defRPr sz="1800"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600"/>
              <a:buNone/>
              <a:defRPr sz="1600"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60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96" name="Google Shape;96;p22"/>
          <p:cNvSpPr txBox="1"/>
          <p:nvPr>
            <p:ph idx="12" type="sldNum"/>
          </p:nvPr>
        </p:nvSpPr>
        <p:spPr>
          <a:xfrm>
            <a:off x="11296650" y="6218237"/>
            <a:ext cx="725487" cy="519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122025" lIns="122025" spcFirstLastPara="1" rIns="122025" wrap="square" tIns="122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3"/>
          <p:cNvSpPr txBox="1"/>
          <p:nvPr>
            <p:ph type="title"/>
          </p:nvPr>
        </p:nvSpPr>
        <p:spPr>
          <a:xfrm>
            <a:off x="609600" y="273050"/>
            <a:ext cx="1097121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3"/>
          <p:cNvSpPr txBox="1"/>
          <p:nvPr>
            <p:ph idx="1" type="body"/>
          </p:nvPr>
        </p:nvSpPr>
        <p:spPr>
          <a:xfrm>
            <a:off x="609600" y="1604962"/>
            <a:ext cx="10971212" cy="39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0" name="Google Shape;100;p23"/>
          <p:cNvSpPr txBox="1"/>
          <p:nvPr>
            <p:ph idx="12" type="sldNum"/>
          </p:nvPr>
        </p:nvSpPr>
        <p:spPr>
          <a:xfrm>
            <a:off x="11296650" y="6218237"/>
            <a:ext cx="725487" cy="519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122025" lIns="122025" spcFirstLastPara="1" rIns="122025" wrap="square" tIns="122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2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lvl="0" algn="ctr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04" name="Google Shape;104;p24"/>
          <p:cNvSpPr txBox="1"/>
          <p:nvPr>
            <p:ph idx="12" type="sldNum"/>
          </p:nvPr>
        </p:nvSpPr>
        <p:spPr>
          <a:xfrm>
            <a:off x="11296650" y="6218237"/>
            <a:ext cx="725487" cy="519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122025" lIns="122025" spcFirstLastPara="1" rIns="122025" wrap="square" tIns="1220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 Signet">
  <p:cSld name="Titelfolie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6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4800"/>
              <a:buNone/>
              <a:defRPr sz="4800">
                <a:solidFill>
                  <a:srgbClr val="00306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3700"/>
              <a:buNone/>
              <a:defRPr>
                <a:solidFill>
                  <a:srgbClr val="003064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3700"/>
              <a:buNone/>
              <a:defRPr>
                <a:solidFill>
                  <a:srgbClr val="003064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3700"/>
              <a:buNone/>
              <a:defRPr>
                <a:solidFill>
                  <a:srgbClr val="003064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3700"/>
              <a:buNone/>
              <a:defRPr>
                <a:solidFill>
                  <a:srgbClr val="003064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3700"/>
              <a:buNone/>
              <a:defRPr>
                <a:solidFill>
                  <a:srgbClr val="003064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3700"/>
              <a:buNone/>
              <a:defRPr>
                <a:solidFill>
                  <a:srgbClr val="003064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3700"/>
              <a:buNone/>
              <a:defRPr>
                <a:solidFill>
                  <a:srgbClr val="003064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3700"/>
              <a:buNone/>
              <a:defRPr>
                <a:solidFill>
                  <a:srgbClr val="003064"/>
                </a:solidFill>
              </a:defRPr>
            </a:lvl9pPr>
          </a:lstStyle>
          <a:p/>
        </p:txBody>
      </p:sp>
      <p:sp>
        <p:nvSpPr>
          <p:cNvPr id="112" name="Google Shape;112;p26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F533A"/>
              </a:buClr>
              <a:buSzPts val="2800"/>
              <a:buNone/>
              <a:defRPr sz="2800">
                <a:solidFill>
                  <a:srgbClr val="EF533A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113" name="Google Shape;113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60981" y="94206"/>
            <a:ext cx="739425" cy="73942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6"/>
          <p:cNvSpPr txBox="1"/>
          <p:nvPr>
            <p:ph idx="2" type="subTitle"/>
          </p:nvPr>
        </p:nvSpPr>
        <p:spPr>
          <a:xfrm>
            <a:off x="80250" y="6180875"/>
            <a:ext cx="10446300" cy="5742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None/>
              <a:defRPr>
                <a:solidFill>
                  <a:srgbClr val="595959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9pPr>
          </a:lstStyle>
          <a:p/>
        </p:txBody>
      </p:sp>
      <p:pic>
        <p:nvPicPr>
          <p:cNvPr id="115" name="Google Shape;11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70899" y="6213449"/>
            <a:ext cx="1454925" cy="50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 Förderlogos">
  <p:cSld name="Titelfolie_1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7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4800"/>
              <a:buNone/>
              <a:defRPr sz="4800">
                <a:solidFill>
                  <a:srgbClr val="00306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18" name="Google Shape;118;p27"/>
          <p:cNvSpPr txBox="1"/>
          <p:nvPr>
            <p:ph idx="1" type="subTitle"/>
          </p:nvPr>
        </p:nvSpPr>
        <p:spPr>
          <a:xfrm>
            <a:off x="1524000" y="3602042"/>
            <a:ext cx="9144000" cy="5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F533A"/>
              </a:buClr>
              <a:buSzPts val="2800"/>
              <a:buNone/>
              <a:defRPr sz="2800">
                <a:solidFill>
                  <a:srgbClr val="EF533A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119" name="Google Shape;119;p2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570899" y="6213449"/>
            <a:ext cx="1454925" cy="509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reenshot, Text, Schrift, Grafiken enthält.&#10;&#10;KI-generierte Inhalte können fehlerhaft sein." id="120" name="Google Shape;120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75537" y="-68262"/>
            <a:ext cx="4711702" cy="800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7"/>
          <p:cNvSpPr txBox="1"/>
          <p:nvPr>
            <p:ph idx="2" type="subTitle"/>
          </p:nvPr>
        </p:nvSpPr>
        <p:spPr>
          <a:xfrm>
            <a:off x="1559250" y="4268234"/>
            <a:ext cx="91440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2400"/>
              <a:buFont typeface="Work Sans Medium"/>
              <a:buNone/>
              <a:defRPr>
                <a:solidFill>
                  <a:srgbClr val="003064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lvl="1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22" name="Google Shape;122;p27"/>
          <p:cNvSpPr txBox="1"/>
          <p:nvPr>
            <p:ph idx="3" type="subTitle"/>
          </p:nvPr>
        </p:nvSpPr>
        <p:spPr>
          <a:xfrm>
            <a:off x="80250" y="6180875"/>
            <a:ext cx="10446300" cy="5742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None/>
              <a:defRPr>
                <a:solidFill>
                  <a:srgbClr val="595959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 Förderlogos 1">
  <p:cSld name="Titelfolie_1_1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8"/>
          <p:cNvSpPr txBox="1"/>
          <p:nvPr>
            <p:ph type="ctrTitle"/>
          </p:nvPr>
        </p:nvSpPr>
        <p:spPr>
          <a:xfrm>
            <a:off x="1524000" y="2358345"/>
            <a:ext cx="9144000" cy="13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4800"/>
              <a:buNone/>
              <a:defRPr sz="4800">
                <a:solidFill>
                  <a:srgbClr val="00306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25" name="Google Shape;125;p28"/>
          <p:cNvSpPr txBox="1"/>
          <p:nvPr>
            <p:ph idx="1" type="subTitle"/>
          </p:nvPr>
        </p:nvSpPr>
        <p:spPr>
          <a:xfrm>
            <a:off x="1524000" y="1784142"/>
            <a:ext cx="9144000" cy="574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EF533A"/>
              </a:buClr>
              <a:buSzPts val="2800"/>
              <a:buNone/>
              <a:defRPr sz="2800">
                <a:solidFill>
                  <a:srgbClr val="EF533A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126" name="Google Shape;126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0570899" y="6213449"/>
            <a:ext cx="1454925" cy="509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creenshot, Text, Schrift, Grafiken enthält.&#10;&#10;KI-generierte Inhalte können fehlerhaft sein." id="127" name="Google Shape;127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75537" y="-68262"/>
            <a:ext cx="4711702" cy="800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8"/>
          <p:cNvSpPr txBox="1"/>
          <p:nvPr>
            <p:ph idx="2" type="subTitle"/>
          </p:nvPr>
        </p:nvSpPr>
        <p:spPr>
          <a:xfrm>
            <a:off x="1559250" y="4268234"/>
            <a:ext cx="91440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3064"/>
                </a:solidFill>
                <a:latin typeface="Work Sans Medium"/>
                <a:ea typeface="Work Sans Medium"/>
                <a:cs typeface="Work Sans Medium"/>
                <a:sym typeface="Work Sans Medium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29" name="Google Shape;129;p28"/>
          <p:cNvSpPr txBox="1"/>
          <p:nvPr>
            <p:ph idx="3" type="subTitle"/>
          </p:nvPr>
        </p:nvSpPr>
        <p:spPr>
          <a:xfrm>
            <a:off x="80250" y="6180875"/>
            <a:ext cx="10446300" cy="5742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2400"/>
              <a:buNone/>
              <a:defRPr>
                <a:solidFill>
                  <a:srgbClr val="595959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900"/>
              <a:buNone/>
              <a:defRPr>
                <a:solidFill>
                  <a:srgbClr val="595959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ischenüberschrift mit Untertitel" type="title">
  <p:cSld name="TITLE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9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4800"/>
              <a:buNone/>
              <a:defRPr sz="4800">
                <a:solidFill>
                  <a:srgbClr val="EF533A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4800"/>
              <a:buNone/>
              <a:defRPr sz="4800">
                <a:solidFill>
                  <a:srgbClr val="EF533A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4800"/>
              <a:buNone/>
              <a:defRPr sz="4800">
                <a:solidFill>
                  <a:srgbClr val="EF533A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4800"/>
              <a:buNone/>
              <a:defRPr sz="4800">
                <a:solidFill>
                  <a:srgbClr val="EF533A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4800"/>
              <a:buNone/>
              <a:defRPr sz="4800">
                <a:solidFill>
                  <a:srgbClr val="EF533A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4800"/>
              <a:buNone/>
              <a:defRPr sz="4800">
                <a:solidFill>
                  <a:srgbClr val="EF533A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4800"/>
              <a:buNone/>
              <a:defRPr sz="4800">
                <a:solidFill>
                  <a:srgbClr val="EF533A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4800"/>
              <a:buNone/>
              <a:defRPr sz="4800">
                <a:solidFill>
                  <a:srgbClr val="EF533A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4800"/>
              <a:buNone/>
              <a:defRPr sz="4800">
                <a:solidFill>
                  <a:srgbClr val="EF533A"/>
                </a:solidFill>
              </a:defRPr>
            </a:lvl9pPr>
          </a:lstStyle>
          <a:p/>
        </p:txBody>
      </p:sp>
      <p:sp>
        <p:nvSpPr>
          <p:cNvPr id="132" name="Google Shape;132;p29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3" name="Google Shape;133;p2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4" name="Google Shape;134;p29"/>
          <p:cNvSpPr/>
          <p:nvPr/>
        </p:nvSpPr>
        <p:spPr>
          <a:xfrm>
            <a:off x="0" y="6208900"/>
            <a:ext cx="12192000" cy="649200"/>
          </a:xfrm>
          <a:prstGeom prst="rect">
            <a:avLst/>
          </a:prstGeom>
          <a:solidFill>
            <a:srgbClr val="0030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30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" name="Google Shape;135;p29"/>
          <p:cNvCxnSpPr/>
          <p:nvPr/>
        </p:nvCxnSpPr>
        <p:spPr>
          <a:xfrm flipH="1" rot="10800000">
            <a:off x="117599" y="94202"/>
            <a:ext cx="11782800" cy="23400"/>
          </a:xfrm>
          <a:prstGeom prst="straightConnector1">
            <a:avLst/>
          </a:prstGeom>
          <a:noFill/>
          <a:ln cap="flat" cmpd="sng" w="28575">
            <a:solidFill>
              <a:srgbClr val="EF533A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36" name="Google Shape;136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60981" y="94206"/>
            <a:ext cx="739425" cy="7394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Quelle:" id="137" name="Google Shape;137;p29"/>
          <p:cNvSpPr txBox="1"/>
          <p:nvPr>
            <p:ph idx="2" type="subTitle"/>
          </p:nvPr>
        </p:nvSpPr>
        <p:spPr>
          <a:xfrm>
            <a:off x="3216875" y="5684300"/>
            <a:ext cx="8975100" cy="524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138" name="Google Shape;138;p29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ischenüberschrift" type="secHead">
  <p:cSld name="SECTION_HEADER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0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41" name="Google Shape;141;p3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2" name="Google Shape;142;p30"/>
          <p:cNvSpPr/>
          <p:nvPr/>
        </p:nvSpPr>
        <p:spPr>
          <a:xfrm>
            <a:off x="0" y="6208900"/>
            <a:ext cx="12192000" cy="649200"/>
          </a:xfrm>
          <a:prstGeom prst="rect">
            <a:avLst/>
          </a:prstGeom>
          <a:solidFill>
            <a:srgbClr val="0030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30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43" name="Google Shape;143;p30"/>
          <p:cNvCxnSpPr/>
          <p:nvPr/>
        </p:nvCxnSpPr>
        <p:spPr>
          <a:xfrm flipH="1" rot="10800000">
            <a:off x="117599" y="94202"/>
            <a:ext cx="11782800" cy="23400"/>
          </a:xfrm>
          <a:prstGeom prst="straightConnector1">
            <a:avLst/>
          </a:prstGeom>
          <a:noFill/>
          <a:ln cap="flat" cmpd="sng" w="28575">
            <a:solidFill>
              <a:srgbClr val="EF533A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44" name="Google Shape;144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60981" y="94206"/>
            <a:ext cx="739425" cy="739425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30"/>
          <p:cNvSpPr txBox="1"/>
          <p:nvPr>
            <p:ph idx="1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descr="Quelle:" id="146" name="Google Shape;146;p30"/>
          <p:cNvSpPr txBox="1"/>
          <p:nvPr>
            <p:ph idx="2" type="subTitle"/>
          </p:nvPr>
        </p:nvSpPr>
        <p:spPr>
          <a:xfrm>
            <a:off x="3216875" y="5684300"/>
            <a:ext cx="8975100" cy="524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tx">
  <p:cSld name="TITLE_AND_BODY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49" name="Google Shape;149;p31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50" name="Google Shape;150;p3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1" name="Google Shape;151;p31"/>
          <p:cNvSpPr/>
          <p:nvPr/>
        </p:nvSpPr>
        <p:spPr>
          <a:xfrm>
            <a:off x="0" y="6208900"/>
            <a:ext cx="12192000" cy="649200"/>
          </a:xfrm>
          <a:prstGeom prst="rect">
            <a:avLst/>
          </a:prstGeom>
          <a:solidFill>
            <a:srgbClr val="0030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30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2" name="Google Shape;152;p31"/>
          <p:cNvCxnSpPr/>
          <p:nvPr/>
        </p:nvCxnSpPr>
        <p:spPr>
          <a:xfrm flipH="1" rot="10800000">
            <a:off x="117599" y="94202"/>
            <a:ext cx="11782800" cy="23400"/>
          </a:xfrm>
          <a:prstGeom prst="straightConnector1">
            <a:avLst/>
          </a:prstGeom>
          <a:noFill/>
          <a:ln cap="flat" cmpd="sng" w="28575">
            <a:solidFill>
              <a:srgbClr val="EF533A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53" name="Google Shape;153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60981" y="94206"/>
            <a:ext cx="739425" cy="7394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Quelle:" id="154" name="Google Shape;154;p31"/>
          <p:cNvSpPr txBox="1"/>
          <p:nvPr>
            <p:ph idx="2" type="subTitle"/>
          </p:nvPr>
        </p:nvSpPr>
        <p:spPr>
          <a:xfrm>
            <a:off x="3216875" y="5684300"/>
            <a:ext cx="8975100" cy="524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155" name="Google Shape;155;p31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zwei Spalten" type="twoColTx">
  <p:cSld name="TITLE_AND_TWO_COLUMNS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2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58" name="Google Shape;158;p32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59" name="Google Shape;159;p32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492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60" name="Google Shape;160;p3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1" name="Google Shape;161;p32"/>
          <p:cNvSpPr/>
          <p:nvPr/>
        </p:nvSpPr>
        <p:spPr>
          <a:xfrm>
            <a:off x="0" y="6208900"/>
            <a:ext cx="12192000" cy="649200"/>
          </a:xfrm>
          <a:prstGeom prst="rect">
            <a:avLst/>
          </a:prstGeom>
          <a:solidFill>
            <a:srgbClr val="0030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30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2" name="Google Shape;162;p32"/>
          <p:cNvCxnSpPr/>
          <p:nvPr/>
        </p:nvCxnSpPr>
        <p:spPr>
          <a:xfrm flipH="1" rot="10800000">
            <a:off x="117599" y="94202"/>
            <a:ext cx="11782800" cy="23400"/>
          </a:xfrm>
          <a:prstGeom prst="straightConnector1">
            <a:avLst/>
          </a:prstGeom>
          <a:noFill/>
          <a:ln cap="flat" cmpd="sng" w="28575">
            <a:solidFill>
              <a:srgbClr val="EF533A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63" name="Google Shape;163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60981" y="94206"/>
            <a:ext cx="739425" cy="7394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Quelle:" id="164" name="Google Shape;164;p32"/>
          <p:cNvSpPr txBox="1"/>
          <p:nvPr>
            <p:ph idx="3" type="subTitle"/>
          </p:nvPr>
        </p:nvSpPr>
        <p:spPr>
          <a:xfrm>
            <a:off x="3216875" y="5684300"/>
            <a:ext cx="8975100" cy="524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165" name="Google Shape;165;p32"/>
          <p:cNvSpPr txBox="1"/>
          <p:nvPr>
            <p:ph idx="4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609600" y="273050"/>
            <a:ext cx="1097121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 rot="5400000">
            <a:off x="4107656" y="-1893094"/>
            <a:ext cx="3975100" cy="109712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3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68" name="Google Shape;168;p3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69" name="Google Shape;169;p33"/>
          <p:cNvSpPr/>
          <p:nvPr/>
        </p:nvSpPr>
        <p:spPr>
          <a:xfrm>
            <a:off x="0" y="6208900"/>
            <a:ext cx="12192000" cy="649200"/>
          </a:xfrm>
          <a:prstGeom prst="rect">
            <a:avLst/>
          </a:prstGeom>
          <a:solidFill>
            <a:srgbClr val="0030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30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0" name="Google Shape;170;p33"/>
          <p:cNvCxnSpPr/>
          <p:nvPr/>
        </p:nvCxnSpPr>
        <p:spPr>
          <a:xfrm flipH="1" rot="10800000">
            <a:off x="117599" y="94202"/>
            <a:ext cx="11782800" cy="23400"/>
          </a:xfrm>
          <a:prstGeom prst="straightConnector1">
            <a:avLst/>
          </a:prstGeom>
          <a:noFill/>
          <a:ln cap="flat" cmpd="sng" w="28575">
            <a:solidFill>
              <a:srgbClr val="EF533A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71" name="Google Shape;171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60981" y="94206"/>
            <a:ext cx="739425" cy="7394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Quelle:" id="172" name="Google Shape;172;p33"/>
          <p:cNvSpPr txBox="1"/>
          <p:nvPr>
            <p:ph idx="1" type="subTitle"/>
          </p:nvPr>
        </p:nvSpPr>
        <p:spPr>
          <a:xfrm>
            <a:off x="3216875" y="5684300"/>
            <a:ext cx="8975100" cy="524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173" name="Google Shape;173;p33"/>
          <p:cNvSpPr txBox="1"/>
          <p:nvPr>
            <p:ph idx="2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inspaltiger Text">
  <p:cSld name="ONE_COLUMN_TEXT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4"/>
          <p:cNvSpPr txBox="1"/>
          <p:nvPr>
            <p:ph type="title"/>
          </p:nvPr>
        </p:nvSpPr>
        <p:spPr>
          <a:xfrm>
            <a:off x="415600" y="593375"/>
            <a:ext cx="3744000" cy="7395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176" name="Google Shape;176;p34"/>
          <p:cNvSpPr txBox="1"/>
          <p:nvPr>
            <p:ph idx="1" type="body"/>
          </p:nvPr>
        </p:nvSpPr>
        <p:spPr>
          <a:xfrm>
            <a:off x="415600" y="1536875"/>
            <a:ext cx="37440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77" name="Google Shape;177;p3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8" name="Google Shape;178;p34"/>
          <p:cNvSpPr/>
          <p:nvPr/>
        </p:nvSpPr>
        <p:spPr>
          <a:xfrm>
            <a:off x="0" y="6208900"/>
            <a:ext cx="12192000" cy="649200"/>
          </a:xfrm>
          <a:prstGeom prst="rect">
            <a:avLst/>
          </a:prstGeom>
          <a:solidFill>
            <a:srgbClr val="0030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30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9" name="Google Shape;179;p34"/>
          <p:cNvCxnSpPr/>
          <p:nvPr/>
        </p:nvCxnSpPr>
        <p:spPr>
          <a:xfrm flipH="1" rot="10800000">
            <a:off x="117599" y="94202"/>
            <a:ext cx="11782800" cy="23400"/>
          </a:xfrm>
          <a:prstGeom prst="straightConnector1">
            <a:avLst/>
          </a:prstGeom>
          <a:noFill/>
          <a:ln cap="flat" cmpd="sng" w="28575">
            <a:solidFill>
              <a:srgbClr val="EF533A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80" name="Google Shape;180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60981" y="94206"/>
            <a:ext cx="739425" cy="7394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Quelle:" id="181" name="Google Shape;181;p34"/>
          <p:cNvSpPr txBox="1"/>
          <p:nvPr>
            <p:ph idx="2" type="subTitle"/>
          </p:nvPr>
        </p:nvSpPr>
        <p:spPr>
          <a:xfrm>
            <a:off x="3216875" y="5684300"/>
            <a:ext cx="8975100" cy="524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182" name="Google Shape;182;p34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uptaussage">
  <p:cSld name="MAIN_POINT"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5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85" name="Google Shape;185;p3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6" name="Google Shape;186;p35"/>
          <p:cNvSpPr/>
          <p:nvPr/>
        </p:nvSpPr>
        <p:spPr>
          <a:xfrm>
            <a:off x="0" y="6208900"/>
            <a:ext cx="12192000" cy="649200"/>
          </a:xfrm>
          <a:prstGeom prst="rect">
            <a:avLst/>
          </a:prstGeom>
          <a:solidFill>
            <a:srgbClr val="0030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30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7" name="Google Shape;187;p35"/>
          <p:cNvCxnSpPr/>
          <p:nvPr/>
        </p:nvCxnSpPr>
        <p:spPr>
          <a:xfrm flipH="1" rot="10800000">
            <a:off x="117599" y="94202"/>
            <a:ext cx="11782800" cy="23400"/>
          </a:xfrm>
          <a:prstGeom prst="straightConnector1">
            <a:avLst/>
          </a:prstGeom>
          <a:noFill/>
          <a:ln cap="flat" cmpd="sng" w="28575">
            <a:solidFill>
              <a:srgbClr val="EF533A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88" name="Google Shape;188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60981" y="94206"/>
            <a:ext cx="739425" cy="7394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Quelle:" id="189" name="Google Shape;189;p35"/>
          <p:cNvSpPr txBox="1"/>
          <p:nvPr>
            <p:ph idx="1" type="subTitle"/>
          </p:nvPr>
        </p:nvSpPr>
        <p:spPr>
          <a:xfrm>
            <a:off x="3216875" y="5684300"/>
            <a:ext cx="8975100" cy="524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190" name="Google Shape;190;p35"/>
          <p:cNvSpPr txBox="1"/>
          <p:nvPr>
            <p:ph idx="2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ischentitel und Beschreibung">
  <p:cSld name="SECTION_TITLE_AND_DESCRIPTION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36"/>
          <p:cNvPicPr preferRelativeResize="0"/>
          <p:nvPr/>
        </p:nvPicPr>
        <p:blipFill rotWithShape="1">
          <a:blip r:embed="rId2">
            <a:alphaModFix/>
          </a:blip>
          <a:srcRect b="0" l="50049" r="0" t="0"/>
          <a:stretch/>
        </p:blipFill>
        <p:spPr>
          <a:xfrm>
            <a:off x="6014950" y="0"/>
            <a:ext cx="6176925" cy="62089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36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94" name="Google Shape;194;p36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95" name="Google Shape;195;p36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-3810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96" name="Google Shape;196;p3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97" name="Google Shape;197;p36"/>
          <p:cNvSpPr/>
          <p:nvPr/>
        </p:nvSpPr>
        <p:spPr>
          <a:xfrm>
            <a:off x="0" y="6208900"/>
            <a:ext cx="12192000" cy="649200"/>
          </a:xfrm>
          <a:prstGeom prst="rect">
            <a:avLst/>
          </a:prstGeom>
          <a:solidFill>
            <a:srgbClr val="0030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30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8" name="Google Shape;198;p36"/>
          <p:cNvCxnSpPr/>
          <p:nvPr/>
        </p:nvCxnSpPr>
        <p:spPr>
          <a:xfrm flipH="1" rot="10800000">
            <a:off x="117599" y="94202"/>
            <a:ext cx="11782800" cy="23400"/>
          </a:xfrm>
          <a:prstGeom prst="straightConnector1">
            <a:avLst/>
          </a:prstGeom>
          <a:noFill/>
          <a:ln cap="flat" cmpd="sng" w="28575">
            <a:solidFill>
              <a:srgbClr val="EF533A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199" name="Google Shape;199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160981" y="94206"/>
            <a:ext cx="739425" cy="7394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Quelle:" id="200" name="Google Shape;200;p36"/>
          <p:cNvSpPr txBox="1"/>
          <p:nvPr>
            <p:ph idx="3" type="subTitle"/>
          </p:nvPr>
        </p:nvSpPr>
        <p:spPr>
          <a:xfrm>
            <a:off x="3216875" y="5684300"/>
            <a:ext cx="8975100" cy="524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201" name="Google Shape;201;p36"/>
          <p:cNvSpPr txBox="1"/>
          <p:nvPr>
            <p:ph idx="4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Footer">
  <p:cSld name="CAPTION_ONLY"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4" name="Google Shape;204;p37"/>
          <p:cNvSpPr/>
          <p:nvPr/>
        </p:nvSpPr>
        <p:spPr>
          <a:xfrm>
            <a:off x="0" y="6208900"/>
            <a:ext cx="12192000" cy="649200"/>
          </a:xfrm>
          <a:prstGeom prst="rect">
            <a:avLst/>
          </a:prstGeom>
          <a:solidFill>
            <a:srgbClr val="0030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30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05" name="Google Shape;205;p37"/>
          <p:cNvCxnSpPr/>
          <p:nvPr/>
        </p:nvCxnSpPr>
        <p:spPr>
          <a:xfrm flipH="1" rot="10800000">
            <a:off x="117599" y="94202"/>
            <a:ext cx="11782800" cy="23400"/>
          </a:xfrm>
          <a:prstGeom prst="straightConnector1">
            <a:avLst/>
          </a:prstGeom>
          <a:noFill/>
          <a:ln cap="flat" cmpd="sng" w="28575">
            <a:solidFill>
              <a:srgbClr val="EF533A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06" name="Google Shape;206;p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60981" y="94206"/>
            <a:ext cx="739425" cy="7394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Quelle:" id="207" name="Google Shape;207;p37"/>
          <p:cNvSpPr txBox="1"/>
          <p:nvPr>
            <p:ph idx="1" type="subTitle"/>
          </p:nvPr>
        </p:nvSpPr>
        <p:spPr>
          <a:xfrm>
            <a:off x="3216875" y="5684300"/>
            <a:ext cx="8975100" cy="524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208" name="Google Shape;208;p37"/>
          <p:cNvSpPr txBox="1"/>
          <p:nvPr>
            <p:ph idx="2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roße Zahlen">
  <p:cSld name="BIG_NUMBER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8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211" name="Google Shape;211;p38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212" name="Google Shape;212;p3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3" name="Google Shape;213;p38"/>
          <p:cNvSpPr/>
          <p:nvPr/>
        </p:nvSpPr>
        <p:spPr>
          <a:xfrm>
            <a:off x="0" y="6208900"/>
            <a:ext cx="12192000" cy="649200"/>
          </a:xfrm>
          <a:prstGeom prst="rect">
            <a:avLst/>
          </a:prstGeom>
          <a:solidFill>
            <a:srgbClr val="0030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30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4" name="Google Shape;214;p38"/>
          <p:cNvCxnSpPr/>
          <p:nvPr/>
        </p:nvCxnSpPr>
        <p:spPr>
          <a:xfrm flipH="1" rot="10800000">
            <a:off x="117599" y="94202"/>
            <a:ext cx="11782800" cy="23400"/>
          </a:xfrm>
          <a:prstGeom prst="straightConnector1">
            <a:avLst/>
          </a:prstGeom>
          <a:noFill/>
          <a:ln cap="flat" cmpd="sng" w="28575">
            <a:solidFill>
              <a:srgbClr val="EF533A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15" name="Google Shape;215;p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60981" y="94206"/>
            <a:ext cx="739425" cy="7394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Quelle:" id="216" name="Google Shape;216;p38"/>
          <p:cNvSpPr txBox="1"/>
          <p:nvPr>
            <p:ph idx="2" type="subTitle"/>
          </p:nvPr>
        </p:nvSpPr>
        <p:spPr>
          <a:xfrm>
            <a:off x="3216875" y="5684300"/>
            <a:ext cx="8975100" cy="524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217" name="Google Shape;217;p38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" type="blank">
  <p:cSld name="BLANK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0" name="Google Shape;220;p39"/>
          <p:cNvSpPr/>
          <p:nvPr/>
        </p:nvSpPr>
        <p:spPr>
          <a:xfrm>
            <a:off x="0" y="6208900"/>
            <a:ext cx="12192000" cy="649200"/>
          </a:xfrm>
          <a:prstGeom prst="rect">
            <a:avLst/>
          </a:prstGeom>
          <a:solidFill>
            <a:srgbClr val="00306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30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1" name="Google Shape;221;p39"/>
          <p:cNvCxnSpPr/>
          <p:nvPr/>
        </p:nvCxnSpPr>
        <p:spPr>
          <a:xfrm flipH="1" rot="10800000">
            <a:off x="117599" y="94202"/>
            <a:ext cx="11782800" cy="23400"/>
          </a:xfrm>
          <a:prstGeom prst="straightConnector1">
            <a:avLst/>
          </a:prstGeom>
          <a:noFill/>
          <a:ln cap="flat" cmpd="sng" w="28575">
            <a:solidFill>
              <a:srgbClr val="EF533A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222" name="Google Shape;222;p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60981" y="94206"/>
            <a:ext cx="739425" cy="7394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Quelle:" id="223" name="Google Shape;223;p39"/>
          <p:cNvSpPr txBox="1"/>
          <p:nvPr>
            <p:ph idx="1" type="subTitle"/>
          </p:nvPr>
        </p:nvSpPr>
        <p:spPr>
          <a:xfrm>
            <a:off x="3216875" y="5684300"/>
            <a:ext cx="8975100" cy="524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200"/>
              <a:buFont typeface="Work Sans"/>
              <a:buNone/>
              <a:defRPr sz="1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224" name="Google Shape;224;p39"/>
          <p:cNvSpPr txBox="1"/>
          <p:nvPr>
            <p:ph idx="2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5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4" name="Google Shape;24;p5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600"/>
              <a:buNone/>
              <a:defRPr sz="1600"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 sz="3200"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 sz="2800"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 sz="2400"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 sz="2000"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28" name="Google Shape;28;p6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600"/>
              <a:buNone/>
              <a:defRPr sz="1600"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 sz="1400"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200"/>
              <a:buNone/>
              <a:defRPr sz="1200"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000"/>
              <a:buNone/>
              <a:defRPr sz="1000"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609600" y="273050"/>
            <a:ext cx="1097121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8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8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4" name="Google Shape;34;p8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8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6" name="Google Shape;36;p8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 txBox="1"/>
          <p:nvPr>
            <p:ph type="title"/>
          </p:nvPr>
        </p:nvSpPr>
        <p:spPr>
          <a:xfrm>
            <a:off x="609600" y="273050"/>
            <a:ext cx="1097121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1" type="body"/>
          </p:nvPr>
        </p:nvSpPr>
        <p:spPr>
          <a:xfrm>
            <a:off x="609600" y="1604963"/>
            <a:ext cx="5408613" cy="39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2" type="body"/>
          </p:nvPr>
        </p:nvSpPr>
        <p:spPr>
          <a:xfrm>
            <a:off x="6170613" y="1604963"/>
            <a:ext cx="5410200" cy="39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None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2400"/>
              <a:buNone/>
              <a:defRPr sz="2400"/>
            </a:lvl1pPr>
            <a:lvl2pPr indent="-228600" lvl="1" marL="91440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2000"/>
              <a:buNone/>
              <a:defRPr sz="2000"/>
            </a:lvl2pPr>
            <a:lvl3pPr indent="-228600" lvl="2" marL="137160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800"/>
              <a:buNone/>
              <a:defRPr sz="1800"/>
            </a:lvl3pPr>
            <a:lvl4pPr indent="-228600" lvl="3" marL="182880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600"/>
              <a:buNone/>
              <a:defRPr sz="1600"/>
            </a:lvl4pPr>
            <a:lvl5pPr indent="-228600" lvl="4" marL="228600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600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5.pn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4" Type="http://schemas.openxmlformats.org/officeDocument/2006/relationships/theme" Target="../theme/theme3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1.xml"/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3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35.xml"/><Relationship Id="rId16" Type="http://schemas.openxmlformats.org/officeDocument/2006/relationships/theme" Target="../theme/theme4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"/>
          <p:cNvPicPr preferRelativeResize="0"/>
          <p:nvPr/>
        </p:nvPicPr>
        <p:blipFill rotWithShape="1">
          <a:blip r:embed="rId1">
            <a:alphaModFix/>
          </a:blip>
          <a:srcRect b="0" l="1275" r="9451" t="0"/>
          <a:stretch/>
        </p:blipFill>
        <p:spPr>
          <a:xfrm>
            <a:off x="0" y="0"/>
            <a:ext cx="12187237" cy="685323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/>
          <p:nvPr>
            <p:ph type="title"/>
          </p:nvPr>
        </p:nvSpPr>
        <p:spPr>
          <a:xfrm>
            <a:off x="609600" y="273050"/>
            <a:ext cx="1097121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 i="0" sz="44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609600" y="1604962"/>
            <a:ext cx="10971212" cy="39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marR="0" rtl="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Font typeface="Work Sans"/>
              <a:buNone/>
              <a:defRPr i="0" sz="32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indent="-228600" lvl="1" marL="914400" marR="0" rtl="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Font typeface="Work Sans"/>
              <a:buNone/>
              <a:defRPr i="0" sz="28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indent="-228600" lvl="2" marL="1371600" marR="0" rtl="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Font typeface="Work Sans"/>
              <a:buNone/>
              <a:defRPr i="0" sz="24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indent="-228600" lvl="3" marL="1828800" marR="0" rtl="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Font typeface="Work Sans"/>
              <a:buNone/>
              <a:defRPr i="0" sz="20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indent="-228600" lvl="4" marL="2286000" marR="0" rtl="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Font typeface="Work Sans"/>
              <a:buNone/>
              <a:defRPr i="0" sz="20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ork Sans"/>
              <a:buChar char="•"/>
              <a:defRPr i="0" sz="1800" u="none" cap="none" strike="noStrik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ork Sans"/>
              <a:buChar char="•"/>
              <a:defRPr i="0" sz="1800" u="none" cap="none" strike="noStrik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ork Sans"/>
              <a:buChar char="•"/>
              <a:defRPr i="0" sz="1800" u="none" cap="none" strike="noStrik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ork Sans"/>
              <a:buChar char="•"/>
              <a:defRPr i="0" sz="1800" u="none" cap="none" strike="noStrik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pic>
        <p:nvPicPr>
          <p:cNvPr descr="Ein Bild, das Screenshot, Text, Schrift, Grafiken enthält.&#10;&#10;KI-generierte Inhalte können fehlerhaft sein." id="13" name="Google Shape;13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475537" y="-68262"/>
            <a:ext cx="4711700" cy="8001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1">
            <a:alphaModFix/>
          </a:blip>
          <a:srcRect b="0" l="1275" r="9451" t="0"/>
          <a:stretch/>
        </p:blipFill>
        <p:spPr>
          <a:xfrm>
            <a:off x="0" y="0"/>
            <a:ext cx="12187237" cy="6853237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/>
          <p:nvPr/>
        </p:nvSpPr>
        <p:spPr>
          <a:xfrm>
            <a:off x="0" y="6208712"/>
            <a:ext cx="12187237" cy="644525"/>
          </a:xfrm>
          <a:prstGeom prst="rect">
            <a:avLst/>
          </a:prstGeom>
          <a:solidFill>
            <a:srgbClr val="003064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53" name="Google Shape;53;p13"/>
          <p:cNvCxnSpPr/>
          <p:nvPr/>
        </p:nvCxnSpPr>
        <p:spPr>
          <a:xfrm flipH="1" rot="10800000">
            <a:off x="117475" y="93662"/>
            <a:ext cx="11787187" cy="26987"/>
          </a:xfrm>
          <a:prstGeom prst="straightConnector1">
            <a:avLst/>
          </a:prstGeom>
          <a:noFill/>
          <a:ln cap="flat" cmpd="sng" w="28425">
            <a:solidFill>
              <a:srgbClr val="EF533A"/>
            </a:solidFill>
            <a:prstDash val="solid"/>
            <a:miter lim="800000"/>
            <a:headEnd len="med" w="med" type="none"/>
            <a:tailEnd len="med" w="med" type="none"/>
          </a:ln>
        </p:spPr>
      </p:cxnSp>
      <p:pic>
        <p:nvPicPr>
          <p:cNvPr id="54" name="Google Shape;54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61712" y="93662"/>
            <a:ext cx="735012" cy="735012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11296650" y="6218237"/>
            <a:ext cx="725487" cy="519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122025" lIns="122025" spcFirstLastPara="1" rIns="122025" wrap="square" tIns="1220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300"/>
              <a:buFont typeface="Arial"/>
              <a:buNone/>
              <a:defRPr b="0" i="0" sz="1300" u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  <p:sp>
        <p:nvSpPr>
          <p:cNvPr id="56" name="Google Shape;56;p13"/>
          <p:cNvSpPr txBox="1"/>
          <p:nvPr>
            <p:ph type="title"/>
          </p:nvPr>
        </p:nvSpPr>
        <p:spPr>
          <a:xfrm>
            <a:off x="609600" y="273050"/>
            <a:ext cx="10971212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 i="0" sz="44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lvl="1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 i="0" sz="44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lvl="2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 i="0" sz="44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lvl="3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 i="0" sz="44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lvl="4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 i="0" sz="44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lvl="5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 i="0" sz="44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lvl="6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 i="0" sz="44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lvl="7" marR="0" rtl="0" algn="ctr">
              <a:lnSpc>
                <a:spcPct val="83000"/>
              </a:lnSpc>
              <a:spcBef>
                <a:spcPts val="13"/>
              </a:spcBef>
              <a:spcAft>
                <a:spcPts val="0"/>
              </a:spcAft>
              <a:buSzPts val="1400"/>
              <a:buFont typeface="Work Sans"/>
              <a:buNone/>
              <a:defRPr i="0" sz="44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lvl="8" marR="0" rtl="0" algn="ctr">
              <a:lnSpc>
                <a:spcPct val="83000"/>
              </a:lnSpc>
              <a:spcBef>
                <a:spcPts val="13"/>
              </a:spcBef>
              <a:spcAft>
                <a:spcPts val="13"/>
              </a:spcAft>
              <a:buSzPts val="1400"/>
              <a:buFont typeface="Work Sans"/>
              <a:buNone/>
              <a:defRPr i="0" sz="44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57" name="Google Shape;57;p13"/>
          <p:cNvSpPr txBox="1"/>
          <p:nvPr>
            <p:ph idx="1" type="body"/>
          </p:nvPr>
        </p:nvSpPr>
        <p:spPr>
          <a:xfrm>
            <a:off x="609600" y="1604962"/>
            <a:ext cx="10971212" cy="39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075">
            <a:noAutofit/>
          </a:bodyPr>
          <a:lstStyle>
            <a:lvl1pPr indent="-228600" lvl="0" marL="457200" marR="0" rtl="0" algn="l">
              <a:lnSpc>
                <a:spcPct val="83000"/>
              </a:lnSpc>
              <a:spcBef>
                <a:spcPts val="1425"/>
              </a:spcBef>
              <a:spcAft>
                <a:spcPts val="0"/>
              </a:spcAft>
              <a:buSzPts val="1400"/>
              <a:buFont typeface="Work Sans"/>
              <a:buNone/>
              <a:defRPr i="0" sz="32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indent="-228600" lvl="1" marL="914400" marR="0" rtl="0" algn="l">
              <a:lnSpc>
                <a:spcPct val="83000"/>
              </a:lnSpc>
              <a:spcBef>
                <a:spcPts val="1138"/>
              </a:spcBef>
              <a:spcAft>
                <a:spcPts val="0"/>
              </a:spcAft>
              <a:buSzPts val="1400"/>
              <a:buFont typeface="Work Sans"/>
              <a:buNone/>
              <a:defRPr i="0" sz="28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indent="-228600" lvl="2" marL="1371600" marR="0" rtl="0" algn="l">
              <a:lnSpc>
                <a:spcPct val="83000"/>
              </a:lnSpc>
              <a:spcBef>
                <a:spcPts val="863"/>
              </a:spcBef>
              <a:spcAft>
                <a:spcPts val="0"/>
              </a:spcAft>
              <a:buSzPts val="1400"/>
              <a:buFont typeface="Work Sans"/>
              <a:buNone/>
              <a:defRPr i="0" sz="24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indent="-228600" lvl="3" marL="1828800" marR="0" rtl="0" algn="l">
              <a:lnSpc>
                <a:spcPct val="83000"/>
              </a:lnSpc>
              <a:spcBef>
                <a:spcPts val="575"/>
              </a:spcBef>
              <a:spcAft>
                <a:spcPts val="0"/>
              </a:spcAft>
              <a:buSzPts val="1400"/>
              <a:buFont typeface="Work Sans"/>
              <a:buNone/>
              <a:defRPr i="0" sz="20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indent="-228600" lvl="4" marL="2286000" marR="0" rtl="0" algn="l">
              <a:lnSpc>
                <a:spcPct val="83000"/>
              </a:lnSpc>
              <a:spcBef>
                <a:spcPts val="288"/>
              </a:spcBef>
              <a:spcAft>
                <a:spcPts val="0"/>
              </a:spcAft>
              <a:buSzPts val="1400"/>
              <a:buFont typeface="Work Sans"/>
              <a:buNone/>
              <a:defRPr i="0" sz="2000" u="none" cap="none" strike="noStrike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ork Sans"/>
              <a:buChar char="•"/>
              <a:defRPr i="0" sz="1800" u="none" cap="none" strike="noStrik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ork Sans"/>
              <a:buChar char="•"/>
              <a:defRPr i="0" sz="1800" u="none" cap="none" strike="noStrik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ork Sans"/>
              <a:buChar char="•"/>
              <a:defRPr i="0" sz="1800" u="none" cap="none" strike="noStrik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Work Sans"/>
              <a:buChar char="•"/>
              <a:defRPr i="0" sz="1800" u="none" cap="none" strike="noStrike">
                <a:solidFill>
                  <a:schemeClr val="dk1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25"/>
          <p:cNvPicPr preferRelativeResize="0"/>
          <p:nvPr/>
        </p:nvPicPr>
        <p:blipFill rotWithShape="1">
          <a:blip r:embed="rId1">
            <a:alphaModFix/>
          </a:blip>
          <a:srcRect b="0" l="1276" r="9453" t="0"/>
          <a:stretch/>
        </p:blipFill>
        <p:spPr>
          <a:xfrm>
            <a:off x="0" y="0"/>
            <a:ext cx="12192001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rm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3700"/>
              <a:buFont typeface="Work Sans SemiBold"/>
              <a:buNone/>
              <a:defRPr i="0" sz="3700" u="none" cap="none" strike="noStrike">
                <a:solidFill>
                  <a:srgbClr val="EF533A"/>
                </a:solidFill>
                <a:latin typeface="Work Sans SemiBold"/>
                <a:ea typeface="Work Sans SemiBold"/>
                <a:cs typeface="Work Sans SemiBold"/>
                <a:sym typeface="Work Sans SemiBold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3700"/>
              <a:buFont typeface="Work Sans SemiBold"/>
              <a:buNone/>
              <a:defRPr i="0" sz="3700" u="none" cap="none" strike="noStrike">
                <a:solidFill>
                  <a:srgbClr val="EF533A"/>
                </a:solidFill>
                <a:latin typeface="Work Sans SemiBold"/>
                <a:ea typeface="Work Sans SemiBold"/>
                <a:cs typeface="Work Sans SemiBold"/>
                <a:sym typeface="Work Sans SemiBold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3700"/>
              <a:buFont typeface="Work Sans SemiBold"/>
              <a:buNone/>
              <a:defRPr i="0" sz="3700" u="none" cap="none" strike="noStrike">
                <a:solidFill>
                  <a:srgbClr val="EF533A"/>
                </a:solidFill>
                <a:latin typeface="Work Sans SemiBold"/>
                <a:ea typeface="Work Sans SemiBold"/>
                <a:cs typeface="Work Sans SemiBold"/>
                <a:sym typeface="Work Sans SemiBold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3700"/>
              <a:buFont typeface="Work Sans SemiBold"/>
              <a:buNone/>
              <a:defRPr i="0" sz="3700" u="none" cap="none" strike="noStrike">
                <a:solidFill>
                  <a:srgbClr val="EF533A"/>
                </a:solidFill>
                <a:latin typeface="Work Sans SemiBold"/>
                <a:ea typeface="Work Sans SemiBold"/>
                <a:cs typeface="Work Sans SemiBold"/>
                <a:sym typeface="Work Sans SemiBold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3700"/>
              <a:buFont typeface="Work Sans SemiBold"/>
              <a:buNone/>
              <a:defRPr i="0" sz="3700" u="none" cap="none" strike="noStrike">
                <a:solidFill>
                  <a:srgbClr val="EF533A"/>
                </a:solidFill>
                <a:latin typeface="Work Sans SemiBold"/>
                <a:ea typeface="Work Sans SemiBold"/>
                <a:cs typeface="Work Sans SemiBold"/>
                <a:sym typeface="Work Sans SemiBold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3700"/>
              <a:buFont typeface="Work Sans SemiBold"/>
              <a:buNone/>
              <a:defRPr i="0" sz="3700" u="none" cap="none" strike="noStrike">
                <a:solidFill>
                  <a:srgbClr val="EF533A"/>
                </a:solidFill>
                <a:latin typeface="Work Sans SemiBold"/>
                <a:ea typeface="Work Sans SemiBold"/>
                <a:cs typeface="Work Sans SemiBold"/>
                <a:sym typeface="Work Sans SemiBold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3700"/>
              <a:buFont typeface="Work Sans SemiBold"/>
              <a:buNone/>
              <a:defRPr i="0" sz="3700" u="none" cap="none" strike="noStrike">
                <a:solidFill>
                  <a:srgbClr val="EF533A"/>
                </a:solidFill>
                <a:latin typeface="Work Sans SemiBold"/>
                <a:ea typeface="Work Sans SemiBold"/>
                <a:cs typeface="Work Sans SemiBold"/>
                <a:sym typeface="Work Sans SemiBold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3700"/>
              <a:buFont typeface="Work Sans SemiBold"/>
              <a:buNone/>
              <a:defRPr i="0" sz="3700" u="none" cap="none" strike="noStrike">
                <a:solidFill>
                  <a:srgbClr val="EF533A"/>
                </a:solidFill>
                <a:latin typeface="Work Sans SemiBold"/>
                <a:ea typeface="Work Sans SemiBold"/>
                <a:cs typeface="Work Sans SemiBold"/>
                <a:sym typeface="Work Sans SemiBold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3700"/>
              <a:buFont typeface="Work Sans SemiBold"/>
              <a:buNone/>
              <a:defRPr i="0" sz="3700" u="none" cap="none" strike="noStrike">
                <a:solidFill>
                  <a:srgbClr val="EF533A"/>
                </a:solidFill>
                <a:latin typeface="Work Sans SemiBold"/>
                <a:ea typeface="Work Sans SemiBold"/>
                <a:cs typeface="Work Sans SemiBold"/>
                <a:sym typeface="Work Sans SemiBold"/>
              </a:defRPr>
            </a:lvl9pPr>
          </a:lstStyle>
          <a:p/>
        </p:txBody>
      </p:sp>
      <p:sp>
        <p:nvSpPr>
          <p:cNvPr id="108" name="Google Shape;108;p25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>
            <a:lvl1pPr indent="-381000" lvl="0" marL="457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2400"/>
              <a:buFont typeface="Work Sans"/>
              <a:buChar char="●"/>
              <a:defRPr i="0" sz="2400" u="none" cap="none" strike="noStrike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indent="-349250" lvl="1" marL="914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1900"/>
              <a:buFont typeface="Work Sans"/>
              <a:buChar char="○"/>
              <a:defRPr i="0" sz="1900" u="none" cap="none" strike="noStrike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indent="-349250" lvl="2" marL="1371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1900"/>
              <a:buFont typeface="Work Sans"/>
              <a:buChar char="■"/>
              <a:defRPr i="0" sz="1900" u="none" cap="none" strike="noStrike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indent="-349250" lvl="3" marL="1828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1900"/>
              <a:buFont typeface="Work Sans"/>
              <a:buChar char="●"/>
              <a:defRPr i="0" sz="1900" u="none" cap="none" strike="noStrike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indent="-349250" lvl="4" marL="22860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1900"/>
              <a:buFont typeface="Work Sans"/>
              <a:buChar char="○"/>
              <a:defRPr i="0" sz="1900" u="none" cap="none" strike="noStrike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indent="-349250" lvl="5" marL="2743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1900"/>
              <a:buFont typeface="Work Sans"/>
              <a:buChar char="■"/>
              <a:defRPr i="0" sz="1900" u="none" cap="none" strike="noStrike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indent="-349250" lvl="6" marL="3200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1900"/>
              <a:buFont typeface="Work Sans"/>
              <a:buChar char="●"/>
              <a:defRPr i="0" sz="1900" u="none" cap="none" strike="noStrike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indent="-349250" lvl="7" marL="3657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1900"/>
              <a:buFont typeface="Work Sans"/>
              <a:buChar char="○"/>
              <a:defRPr i="0" sz="1900" u="none" cap="none" strike="noStrike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indent="-349250" lvl="8" marL="4114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1900"/>
              <a:buFont typeface="Work Sans"/>
              <a:buChar char="■"/>
              <a:defRPr i="0" sz="1900" u="none" cap="none" strike="noStrike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/>
        </p:txBody>
      </p:sp>
      <p:sp>
        <p:nvSpPr>
          <p:cNvPr id="109" name="Google Shape;109;p2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kurzlinks.de/summer25-moodlefeedback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dlc.sh/" TargetMode="External"/><Relationship Id="rId4" Type="http://schemas.openxmlformats.org/officeDocument/2006/relationships/image" Target="../media/image9.png"/><Relationship Id="rId5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://dlc.sh" TargetMode="External"/><Relationship Id="rId4" Type="http://schemas.openxmlformats.org/officeDocument/2006/relationships/image" Target="../media/image2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lernen.dlc.sh/course/view.php?id=245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34.xml"/><Relationship Id="rId3" Type="http://schemas.openxmlformats.org/officeDocument/2006/relationships/hyperlink" Target="https://etherpad.th-luebeck.de/p/hcu25-FeedbackWS" TargetMode="External"/><Relationship Id="rId4" Type="http://schemas.openxmlformats.org/officeDocument/2006/relationships/image" Target="../media/image11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6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3.png"/><Relationship Id="rId4" Type="http://schemas.openxmlformats.org/officeDocument/2006/relationships/hyperlink" Target="mailto:anja.lorenz@dlc.sh" TargetMode="External"/><Relationship Id="rId5" Type="http://schemas.openxmlformats.org/officeDocument/2006/relationships/hyperlink" Target="https://bildung.social/@anjalorenz" TargetMode="External"/><Relationship Id="rId6" Type="http://schemas.openxmlformats.org/officeDocument/2006/relationships/hyperlink" Target="https://kurzlinks.de/summer25-moodlefeedback" TargetMode="External"/><Relationship Id="rId7" Type="http://schemas.openxmlformats.org/officeDocument/2006/relationships/hyperlink" Target="http://dlc.sh" TargetMode="External"/><Relationship Id="rId8" Type="http://schemas.openxmlformats.org/officeDocument/2006/relationships/image" Target="../media/image15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4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2.xml"/><Relationship Id="rId3" Type="http://schemas.openxmlformats.org/officeDocument/2006/relationships/hyperlink" Target="http://dlc.sh" TargetMode="External"/><Relationship Id="rId4" Type="http://schemas.openxmlformats.org/officeDocument/2006/relationships/image" Target="../media/image16.jpg"/><Relationship Id="rId5" Type="http://schemas.openxmlformats.org/officeDocument/2006/relationships/image" Target="../media/image18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40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/>
              <a:t>Feedback in Moodle gestalten</a:t>
            </a:r>
            <a:endParaRPr sz="7200"/>
          </a:p>
        </p:txBody>
      </p:sp>
      <p:sp>
        <p:nvSpPr>
          <p:cNvPr id="231" name="Google Shape;231;p40"/>
          <p:cNvSpPr txBox="1"/>
          <p:nvPr>
            <p:ph idx="1" type="subTitle"/>
          </p:nvPr>
        </p:nvSpPr>
        <p:spPr>
          <a:xfrm>
            <a:off x="1524000" y="3602042"/>
            <a:ext cx="9144000" cy="574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Zwischen Klick &amp; Kultur</a:t>
            </a:r>
            <a:endParaRPr/>
          </a:p>
        </p:txBody>
      </p:sp>
      <p:sp>
        <p:nvSpPr>
          <p:cNvPr id="232" name="Google Shape;232;p40"/>
          <p:cNvSpPr txBox="1"/>
          <p:nvPr>
            <p:ph idx="3" type="subTitle"/>
          </p:nvPr>
        </p:nvSpPr>
        <p:spPr>
          <a:xfrm>
            <a:off x="80250" y="6180875"/>
            <a:ext cx="10446300" cy="5742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 fontScale="55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Summer School "Feedback neu gedacht - Zukunft der Hochschulkultur mitgestalten"</a:t>
            </a:r>
            <a:r>
              <a:rPr lang="en-US"/>
              <a:t>HCU Hamburg, 17.09.2025</a:t>
            </a:r>
            <a:endParaRPr/>
          </a:p>
        </p:txBody>
      </p:sp>
      <p:sp>
        <p:nvSpPr>
          <p:cNvPr id="233" name="Google Shape;233;p40"/>
          <p:cNvSpPr txBox="1"/>
          <p:nvPr>
            <p:ph idx="2" type="subTitle"/>
          </p:nvPr>
        </p:nvSpPr>
        <p:spPr>
          <a:xfrm>
            <a:off x="1559250" y="4268234"/>
            <a:ext cx="9144000" cy="12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Anja Lorenz (TH Lübeck)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Slides: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https://kurzlinks.de/summer25-moodlefeedback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9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/>
              <a:t>🎲 Workshop-Regeln</a:t>
            </a:r>
            <a:endParaRPr sz="4800"/>
          </a:p>
        </p:txBody>
      </p:sp>
      <p:sp>
        <p:nvSpPr>
          <p:cNvPr id="302" name="Google Shape;302;p49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3600"/>
              <a:t>Workshop-“Du”</a:t>
            </a:r>
            <a:endParaRPr sz="3600"/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3600"/>
              <a:t>Jederzeit Fragen stellen!</a:t>
            </a:r>
            <a:endParaRPr sz="3600"/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3600"/>
              <a:t>Jederzeit selbst Pausen machen!</a:t>
            </a:r>
            <a:endParaRPr sz="3600"/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3600"/>
              <a:t>Mitmachen, wie es passt</a:t>
            </a:r>
            <a:endParaRPr sz="3600"/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3600"/>
              <a:t>Materialien sind alle CC BY 4.0 </a:t>
            </a:r>
            <a:br>
              <a:rPr lang="en-US" sz="3600"/>
            </a:br>
            <a:r>
              <a:rPr lang="en-US" sz="3600"/>
              <a:t>→ ich liefere gern nach</a:t>
            </a:r>
            <a:endParaRPr sz="36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50"/>
          <p:cNvSpPr txBox="1"/>
          <p:nvPr>
            <p:ph type="title"/>
          </p:nvPr>
        </p:nvSpPr>
        <p:spPr>
          <a:xfrm>
            <a:off x="415600" y="593375"/>
            <a:ext cx="3744000" cy="739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/>
              <a:t>EINSCHUB</a:t>
            </a:r>
            <a:endParaRPr sz="4800"/>
          </a:p>
        </p:txBody>
      </p:sp>
      <p:sp>
        <p:nvSpPr>
          <p:cNvPr id="309" name="Google Shape;309;p50"/>
          <p:cNvSpPr txBox="1"/>
          <p:nvPr>
            <p:ph idx="1" type="body"/>
          </p:nvPr>
        </p:nvSpPr>
        <p:spPr>
          <a:xfrm>
            <a:off x="415600" y="1479200"/>
            <a:ext cx="5740800" cy="1087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Fürs Ausprobieren bitte registrieren! </a:t>
            </a:r>
            <a:r>
              <a:rPr lang="en-US" sz="2400" u="sng">
                <a:solidFill>
                  <a:schemeClr val="hlink"/>
                </a:solidFill>
                <a:hlinkClick r:id="rId3"/>
              </a:rPr>
              <a:t>https://dlc.sh/</a:t>
            </a:r>
            <a:r>
              <a:rPr lang="en-US" sz="2400"/>
              <a:t> (E-Mail bestätigen)</a:t>
            </a:r>
            <a:endParaRPr sz="2400"/>
          </a:p>
        </p:txBody>
      </p:sp>
      <p:sp>
        <p:nvSpPr>
          <p:cNvPr id="310" name="Google Shape;310;p50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First things first</a:t>
            </a:r>
            <a:endParaRPr/>
          </a:p>
        </p:txBody>
      </p:sp>
      <p:pic>
        <p:nvPicPr>
          <p:cNvPr id="311" name="Google Shape;311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55903" y="1638100"/>
            <a:ext cx="5527798" cy="4122276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r="2700000" dist="95250">
              <a:srgbClr val="000000">
                <a:alpha val="20000"/>
              </a:srgbClr>
            </a:outerShdw>
          </a:effectLst>
        </p:spPr>
      </p:pic>
      <p:sp>
        <p:nvSpPr>
          <p:cNvPr id="312" name="Google Shape;312;p50"/>
          <p:cNvSpPr/>
          <p:nvPr/>
        </p:nvSpPr>
        <p:spPr>
          <a:xfrm flipH="1" rot="-3722942">
            <a:off x="10177309" y="1068934"/>
            <a:ext cx="765496" cy="471725"/>
          </a:xfrm>
          <a:prstGeom prst="rightArrow">
            <a:avLst>
              <a:gd fmla="val 50000" name="adj1"/>
              <a:gd fmla="val 80017" name="adj2"/>
            </a:avLst>
          </a:prstGeom>
          <a:solidFill>
            <a:srgbClr val="EF533A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313" name="Google Shape;313;p50"/>
          <p:cNvSpPr/>
          <p:nvPr/>
        </p:nvSpPr>
        <p:spPr>
          <a:xfrm rot="3722942">
            <a:off x="10843534" y="1068934"/>
            <a:ext cx="765496" cy="471725"/>
          </a:xfrm>
          <a:prstGeom prst="rightArrow">
            <a:avLst>
              <a:gd fmla="val 50000" name="adj1"/>
              <a:gd fmla="val 80017" name="adj2"/>
            </a:avLst>
          </a:prstGeom>
          <a:solidFill>
            <a:srgbClr val="EF533A"/>
          </a:solidFill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ork Sans"/>
              <a:ea typeface="Work Sans"/>
              <a:cs typeface="Work Sans"/>
              <a:sym typeface="Work Sans"/>
            </a:endParaRPr>
          </a:p>
        </p:txBody>
      </p:sp>
      <p:pic>
        <p:nvPicPr>
          <p:cNvPr id="314" name="Google Shape;314;p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1925" y="2712725"/>
            <a:ext cx="3047625" cy="304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1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Work Sans"/>
                <a:ea typeface="Work Sans"/>
                <a:cs typeface="Work Sans"/>
                <a:sym typeface="Work Sans"/>
              </a:rPr>
              <a:t>Feedback in Moodle</a:t>
            </a:r>
            <a:br>
              <a:rPr lang="en-US"/>
            </a:br>
            <a:r>
              <a:rPr lang="en-US" sz="4400"/>
              <a:t>zwischen</a:t>
            </a:r>
            <a:r>
              <a:rPr lang="en-US" sz="4400"/>
              <a:t> Automatisierung &amp; Austausch</a:t>
            </a:r>
            <a:endParaRPr sz="4400"/>
          </a:p>
        </p:txBody>
      </p:sp>
      <p:sp>
        <p:nvSpPr>
          <p:cNvPr id="321" name="Google Shape;321;p51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 aus meiner Praxis</a:t>
            </a:r>
            <a:endParaRPr/>
          </a:p>
        </p:txBody>
      </p:sp>
      <p:sp>
        <p:nvSpPr>
          <p:cNvPr id="322" name="Google Shape;322;p51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2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Worum es heute </a:t>
            </a:r>
            <a:r>
              <a:rPr lang="en-US" sz="4000"/>
              <a:t>(nicht) gehen soll</a:t>
            </a:r>
            <a:endParaRPr sz="4000"/>
          </a:p>
        </p:txBody>
      </p:sp>
      <p:sp>
        <p:nvSpPr>
          <p:cNvPr id="329" name="Google Shape;329;p52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sp>
        <p:nvSpPr>
          <p:cNvPr id="330" name="Google Shape;330;p52"/>
          <p:cNvSpPr txBox="1"/>
          <p:nvPr/>
        </p:nvSpPr>
        <p:spPr>
          <a:xfrm>
            <a:off x="1387663" y="1635418"/>
            <a:ext cx="39285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Feedback </a:t>
            </a:r>
            <a:b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</a:br>
            <a: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in Moodle</a:t>
            </a:r>
            <a:endParaRPr sz="4800">
              <a:solidFill>
                <a:srgbClr val="003064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53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4000"/>
              <a:t>Worum es heute (nicht) gehen soll</a:t>
            </a:r>
            <a:endParaRPr sz="4000"/>
          </a:p>
        </p:txBody>
      </p:sp>
      <p:sp>
        <p:nvSpPr>
          <p:cNvPr id="337" name="Google Shape;337;p53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grpSp>
        <p:nvGrpSpPr>
          <p:cNvPr id="338" name="Google Shape;338;p53"/>
          <p:cNvGrpSpPr/>
          <p:nvPr/>
        </p:nvGrpSpPr>
        <p:grpSpPr>
          <a:xfrm>
            <a:off x="1387663" y="1635418"/>
            <a:ext cx="9416675" cy="1662300"/>
            <a:chOff x="1426125" y="1908075"/>
            <a:chExt cx="9416675" cy="1662300"/>
          </a:xfrm>
        </p:grpSpPr>
        <p:sp>
          <p:nvSpPr>
            <p:cNvPr id="339" name="Google Shape;339;p53"/>
            <p:cNvSpPr txBox="1"/>
            <p:nvPr/>
          </p:nvSpPr>
          <p:spPr>
            <a:xfrm>
              <a:off x="1426125" y="1908075"/>
              <a:ext cx="3928500" cy="166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003064"/>
                  </a:solidFill>
                  <a:latin typeface="Work Sans SemiBold"/>
                  <a:ea typeface="Work Sans SemiBold"/>
                  <a:cs typeface="Work Sans SemiBold"/>
                  <a:sym typeface="Work Sans SemiBold"/>
                </a:rPr>
                <a:t>Feedback </a:t>
              </a:r>
              <a:br>
                <a:rPr lang="en-US" sz="4800">
                  <a:solidFill>
                    <a:srgbClr val="003064"/>
                  </a:solidFill>
                  <a:latin typeface="Work Sans SemiBold"/>
                  <a:ea typeface="Work Sans SemiBold"/>
                  <a:cs typeface="Work Sans SemiBold"/>
                  <a:sym typeface="Work Sans SemiBold"/>
                </a:rPr>
              </a:br>
              <a:r>
                <a:rPr lang="en-US" sz="4800">
                  <a:solidFill>
                    <a:srgbClr val="003064"/>
                  </a:solidFill>
                  <a:latin typeface="Work Sans SemiBold"/>
                  <a:ea typeface="Work Sans SemiBold"/>
                  <a:cs typeface="Work Sans SemiBold"/>
                  <a:sym typeface="Work Sans SemiBold"/>
                </a:rPr>
                <a:t>in Moodle</a:t>
              </a:r>
              <a:endParaRPr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endParaRPr>
            </a:p>
          </p:txBody>
        </p:sp>
        <p:sp>
          <p:nvSpPr>
            <p:cNvPr id="340" name="Google Shape;340;p53"/>
            <p:cNvSpPr txBox="1"/>
            <p:nvPr/>
          </p:nvSpPr>
          <p:spPr>
            <a:xfrm>
              <a:off x="5663913" y="1908075"/>
              <a:ext cx="1110900" cy="166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600">
                  <a:solidFill>
                    <a:srgbClr val="003064"/>
                  </a:solidFill>
                  <a:latin typeface="Work Sans SemiBold"/>
                  <a:ea typeface="Work Sans SemiBold"/>
                  <a:cs typeface="Work Sans SemiBold"/>
                  <a:sym typeface="Work Sans SemiBold"/>
                </a:rPr>
                <a:t>≠</a:t>
              </a:r>
              <a:endParaRPr sz="96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endParaRPr>
            </a:p>
          </p:txBody>
        </p:sp>
        <p:sp>
          <p:nvSpPr>
            <p:cNvPr id="341" name="Google Shape;341;p53"/>
            <p:cNvSpPr txBox="1"/>
            <p:nvPr/>
          </p:nvSpPr>
          <p:spPr>
            <a:xfrm>
              <a:off x="7084100" y="1908075"/>
              <a:ext cx="3758700" cy="166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800">
                  <a:solidFill>
                    <a:srgbClr val="003064"/>
                  </a:solidFill>
                  <a:latin typeface="Work Sans SemiBold"/>
                  <a:ea typeface="Work Sans SemiBold"/>
                  <a:cs typeface="Work Sans SemiBold"/>
                  <a:sym typeface="Work Sans SemiBold"/>
                </a:rPr>
                <a:t>Feedback </a:t>
              </a:r>
              <a:br>
                <a:rPr lang="en-US" sz="4800">
                  <a:solidFill>
                    <a:srgbClr val="003064"/>
                  </a:solidFill>
                  <a:latin typeface="Work Sans SemiBold"/>
                  <a:ea typeface="Work Sans SemiBold"/>
                  <a:cs typeface="Work Sans SemiBold"/>
                  <a:sym typeface="Work Sans SemiBold"/>
                </a:rPr>
              </a:br>
              <a:r>
                <a:rPr lang="en-US" sz="4800">
                  <a:solidFill>
                    <a:srgbClr val="003064"/>
                  </a:solidFill>
                  <a:latin typeface="Work Sans SemiBold"/>
                  <a:ea typeface="Work Sans SemiBold"/>
                  <a:cs typeface="Work Sans SemiBold"/>
                  <a:sym typeface="Work Sans SemiBold"/>
                </a:rPr>
                <a:t>in Moodle</a:t>
              </a:r>
              <a:endParaRPr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endParaRPr>
            </a:p>
          </p:txBody>
        </p:sp>
      </p:grpSp>
      <p:pic>
        <p:nvPicPr>
          <p:cNvPr id="342" name="Google Shape;342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02100" y="3429000"/>
            <a:ext cx="2464600" cy="197167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r="2700000" dist="95250">
              <a:srgbClr val="000000">
                <a:alpha val="20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54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4000"/>
              <a:t>Worum es heute (nicht) gehen soll</a:t>
            </a:r>
            <a:endParaRPr sz="4030"/>
          </a:p>
        </p:txBody>
      </p:sp>
      <p:sp>
        <p:nvSpPr>
          <p:cNvPr id="349" name="Google Shape;349;p54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sp>
        <p:nvSpPr>
          <p:cNvPr id="350" name="Google Shape;350;p54"/>
          <p:cNvSpPr txBox="1"/>
          <p:nvPr/>
        </p:nvSpPr>
        <p:spPr>
          <a:xfrm>
            <a:off x="1387663" y="1635418"/>
            <a:ext cx="39285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Feedback </a:t>
            </a:r>
            <a:b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</a:br>
            <a: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in Moodle</a:t>
            </a:r>
            <a:endParaRPr sz="4800">
              <a:solidFill>
                <a:srgbClr val="003064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351" name="Google Shape;351;p54"/>
          <p:cNvSpPr txBox="1"/>
          <p:nvPr/>
        </p:nvSpPr>
        <p:spPr>
          <a:xfrm>
            <a:off x="5625450" y="1635418"/>
            <a:ext cx="1110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≠</a:t>
            </a:r>
            <a:endParaRPr sz="9600">
              <a:solidFill>
                <a:srgbClr val="003064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352" name="Google Shape;352;p54"/>
          <p:cNvSpPr txBox="1"/>
          <p:nvPr/>
        </p:nvSpPr>
        <p:spPr>
          <a:xfrm>
            <a:off x="7045638" y="1635418"/>
            <a:ext cx="37587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Feedback </a:t>
            </a:r>
            <a:b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</a:br>
            <a: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in Moodle</a:t>
            </a:r>
            <a:endParaRPr sz="4800">
              <a:solidFill>
                <a:srgbClr val="003064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pic>
        <p:nvPicPr>
          <p:cNvPr id="353" name="Google Shape;353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02100" y="3429000"/>
            <a:ext cx="2464600" cy="197167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r="2700000" dist="95250">
              <a:srgbClr val="000000">
                <a:alpha val="20000"/>
              </a:srgbClr>
            </a:outerShdw>
          </a:effectLst>
        </p:spPr>
      </p:pic>
      <p:sp>
        <p:nvSpPr>
          <p:cNvPr id="354" name="Google Shape;354;p54"/>
          <p:cNvSpPr/>
          <p:nvPr/>
        </p:nvSpPr>
        <p:spPr>
          <a:xfrm>
            <a:off x="7202150" y="3182587"/>
            <a:ext cx="2464500" cy="2464500"/>
          </a:xfrm>
          <a:prstGeom prst="noSmoking">
            <a:avLst>
              <a:gd fmla="val 10347" name="adj"/>
            </a:avLst>
          </a:prstGeom>
          <a:solidFill>
            <a:srgbClr val="EF533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355" name="Google Shape;355;p54"/>
          <p:cNvSpPr txBox="1"/>
          <p:nvPr/>
        </p:nvSpPr>
        <p:spPr>
          <a:xfrm>
            <a:off x="461400" y="3182575"/>
            <a:ext cx="48549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rgbClr val="EF533A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rPr>
              <a:t>an LEHRENde</a:t>
            </a:r>
            <a:endParaRPr sz="2800">
              <a:solidFill>
                <a:srgbClr val="EF533A"/>
              </a:solidFill>
              <a:latin typeface="Annie Use Your Telescope"/>
              <a:ea typeface="Annie Use Your Telescope"/>
              <a:cs typeface="Annie Use Your Telescope"/>
              <a:sym typeface="Annie Use Your Telescope"/>
            </a:endParaRPr>
          </a:p>
        </p:txBody>
      </p:sp>
      <p:cxnSp>
        <p:nvCxnSpPr>
          <p:cNvPr id="356" name="Google Shape;356;p54"/>
          <p:cNvCxnSpPr/>
          <p:nvPr/>
        </p:nvCxnSpPr>
        <p:spPr>
          <a:xfrm>
            <a:off x="5893275" y="3680675"/>
            <a:ext cx="1027800" cy="534900"/>
          </a:xfrm>
          <a:prstGeom prst="straightConnector1">
            <a:avLst/>
          </a:prstGeom>
          <a:noFill/>
          <a:ln cap="flat" cmpd="sng" w="38100">
            <a:solidFill>
              <a:srgbClr val="EF533A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000"/>
              <a:t>Worum es heute (nicht) gehen soll</a:t>
            </a:r>
            <a:endParaRPr sz="4000"/>
          </a:p>
        </p:txBody>
      </p:sp>
      <p:sp>
        <p:nvSpPr>
          <p:cNvPr id="363" name="Google Shape;363;p55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en-US"/>
              <a:t>Impuls</a:t>
            </a:r>
            <a:endParaRPr/>
          </a:p>
        </p:txBody>
      </p:sp>
      <p:sp>
        <p:nvSpPr>
          <p:cNvPr id="364" name="Google Shape;364;p55"/>
          <p:cNvSpPr txBox="1"/>
          <p:nvPr/>
        </p:nvSpPr>
        <p:spPr>
          <a:xfrm>
            <a:off x="1387663" y="1635418"/>
            <a:ext cx="39285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Feedback </a:t>
            </a:r>
            <a:b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</a:br>
            <a: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in Moodle</a:t>
            </a:r>
            <a:endParaRPr sz="4800">
              <a:solidFill>
                <a:srgbClr val="003064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365" name="Google Shape;365;p55"/>
          <p:cNvSpPr txBox="1"/>
          <p:nvPr/>
        </p:nvSpPr>
        <p:spPr>
          <a:xfrm>
            <a:off x="461400" y="3182575"/>
            <a:ext cx="48549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rgbClr val="EF533A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rPr>
              <a:t>an LERNENde</a:t>
            </a:r>
            <a:endParaRPr sz="2800">
              <a:solidFill>
                <a:srgbClr val="EF533A"/>
              </a:solidFill>
              <a:latin typeface="Annie Use Your Telescope"/>
              <a:ea typeface="Annie Use Your Telescope"/>
              <a:cs typeface="Annie Use Your Telescope"/>
              <a:sym typeface="Annie Use Your Telescop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4000"/>
              <a:t>Worum es heute (nicht) gehen soll</a:t>
            </a:r>
            <a:endParaRPr sz="4030"/>
          </a:p>
        </p:txBody>
      </p:sp>
      <p:sp>
        <p:nvSpPr>
          <p:cNvPr id="372" name="Google Shape;372;p56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5833"/>
              <a:buFont typeface="Arial"/>
              <a:buNone/>
            </a:pPr>
            <a:r>
              <a:rPr lang="en-US"/>
              <a:t>Impuls</a:t>
            </a:r>
            <a:endParaRPr/>
          </a:p>
        </p:txBody>
      </p:sp>
      <p:sp>
        <p:nvSpPr>
          <p:cNvPr id="373" name="Google Shape;373;p56"/>
          <p:cNvSpPr txBox="1"/>
          <p:nvPr/>
        </p:nvSpPr>
        <p:spPr>
          <a:xfrm>
            <a:off x="1387663" y="1635418"/>
            <a:ext cx="39285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Feedback </a:t>
            </a:r>
            <a:b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</a:br>
            <a:r>
              <a:rPr lang="en-US" sz="4800">
                <a:solidFill>
                  <a:srgbClr val="003064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in Moodle</a:t>
            </a:r>
            <a:endParaRPr sz="4800">
              <a:solidFill>
                <a:srgbClr val="003064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374" name="Google Shape;374;p56"/>
          <p:cNvSpPr txBox="1"/>
          <p:nvPr/>
        </p:nvSpPr>
        <p:spPr>
          <a:xfrm>
            <a:off x="461400" y="3182575"/>
            <a:ext cx="4854900" cy="8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500">
                <a:solidFill>
                  <a:srgbClr val="EF533A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rPr>
              <a:t>an LERNENde</a:t>
            </a:r>
            <a:endParaRPr sz="2800">
              <a:solidFill>
                <a:srgbClr val="EF533A"/>
              </a:solidFill>
              <a:latin typeface="Annie Use Your Telescope"/>
              <a:ea typeface="Annie Use Your Telescope"/>
              <a:cs typeface="Annie Use Your Telescope"/>
              <a:sym typeface="Annie Use Your Telescope"/>
            </a:endParaRPr>
          </a:p>
        </p:txBody>
      </p:sp>
      <p:sp>
        <p:nvSpPr>
          <p:cNvPr id="375" name="Google Shape;375;p56"/>
          <p:cNvSpPr/>
          <p:nvPr/>
        </p:nvSpPr>
        <p:spPr>
          <a:xfrm>
            <a:off x="6281275" y="1635425"/>
            <a:ext cx="5054400" cy="3324600"/>
          </a:xfrm>
          <a:prstGeom prst="foldedCorner">
            <a:avLst>
              <a:gd fmla="val 8833" name="adj"/>
            </a:avLst>
          </a:prstGeom>
          <a:solidFill>
            <a:srgbClr val="FFF2CC"/>
          </a:solidFill>
          <a:ln cap="flat" cmpd="sng" w="28575">
            <a:solidFill>
              <a:srgbClr val="00306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rPr>
              <a:t>Meine Auswahl – Eure Erfahrungen</a:t>
            </a:r>
            <a:endParaRPr b="1" sz="2200">
              <a:solidFill>
                <a:srgbClr val="003064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200"/>
              <a:buFont typeface="Work Sans"/>
              <a:buChar char="●"/>
            </a:pPr>
            <a:r>
              <a:rPr lang="en-US" sz="2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rPr>
              <a:t>wenig Systematik</a:t>
            </a:r>
            <a:endParaRPr sz="2200">
              <a:solidFill>
                <a:srgbClr val="595959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200"/>
              <a:buFont typeface="Work Sans"/>
              <a:buChar char="●"/>
            </a:pPr>
            <a:r>
              <a:rPr lang="en-US" sz="2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rPr>
              <a:t>kein Anspruch auf Vollständigkeit</a:t>
            </a:r>
            <a:endParaRPr sz="2200">
              <a:solidFill>
                <a:srgbClr val="595959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rgbClr val="595959"/>
              </a:buClr>
              <a:buSzPts val="2200"/>
              <a:buFont typeface="Work Sans"/>
              <a:buChar char="●"/>
            </a:pPr>
            <a:r>
              <a:rPr lang="en-US" sz="2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rPr>
              <a:t>Austausch → Gruppenarbeit</a:t>
            </a:r>
            <a:endParaRPr sz="2200">
              <a:solidFill>
                <a:srgbClr val="595959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595959"/>
              </a:buClr>
              <a:buSzPts val="2200"/>
              <a:buFont typeface="Work Sans"/>
              <a:buChar char="●"/>
            </a:pPr>
            <a:r>
              <a:rPr lang="en-US" sz="2200">
                <a:solidFill>
                  <a:srgbClr val="595959"/>
                </a:solidFill>
                <a:latin typeface="Work Sans"/>
                <a:ea typeface="Work Sans"/>
                <a:cs typeface="Work Sans"/>
                <a:sym typeface="Work Sans"/>
              </a:rPr>
              <a:t>ich möchte auch was dazu lernen 😀</a:t>
            </a:r>
            <a:endParaRPr sz="2200">
              <a:solidFill>
                <a:srgbClr val="595959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7"/>
          <p:cNvSpPr txBox="1"/>
          <p:nvPr>
            <p:ph type="title"/>
          </p:nvPr>
        </p:nvSpPr>
        <p:spPr>
          <a:xfrm>
            <a:off x="5343225" y="593375"/>
            <a:ext cx="64332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Digital Learning Campus</a:t>
            </a:r>
            <a:endParaRPr/>
          </a:p>
        </p:txBody>
      </p:sp>
      <p:sp>
        <p:nvSpPr>
          <p:cNvPr id="382" name="Google Shape;382;p57"/>
          <p:cNvSpPr txBox="1"/>
          <p:nvPr>
            <p:ph idx="2" type="body"/>
          </p:nvPr>
        </p:nvSpPr>
        <p:spPr>
          <a:xfrm>
            <a:off x="5557700" y="1536625"/>
            <a:ext cx="6218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5 Jahre ab 2024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Projektvolumen ca. 38 Mio. Euro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Sechs physische Lernortverbünde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Alle Lernangebote unter </a:t>
            </a:r>
            <a:r>
              <a:rPr lang="en-US" sz="2400" u="sng">
                <a:solidFill>
                  <a:schemeClr val="hlink"/>
                </a:solidFill>
                <a:hlinkClick r:id="rId3"/>
              </a:rPr>
              <a:t>dlc.sh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Hybrid-Konzept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&gt;100 Partner*innen aus Hochschule, Wirtschaft, Gesellschaft, Verwaltung und Bildung</a:t>
            </a:r>
            <a:endParaRPr sz="2400"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Schwerpunkt: Future Skills</a:t>
            </a:r>
            <a:endParaRPr sz="2400"/>
          </a:p>
        </p:txBody>
      </p:sp>
      <p:sp>
        <p:nvSpPr>
          <p:cNvPr id="383" name="Google Shape;383;p57"/>
          <p:cNvSpPr txBox="1"/>
          <p:nvPr>
            <p:ph idx="4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pic>
        <p:nvPicPr>
          <p:cNvPr descr="Ein Bild, das Karte, Text enthält.&#10;&#10;KI-generierte Inhalte können fehlerhaft sein." id="384" name="Google Shape;384;p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4037" y="1039812"/>
            <a:ext cx="5029199" cy="47783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58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sp>
        <p:nvSpPr>
          <p:cNvPr id="391" name="Google Shape;391;p58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000"/>
              <a:t>Womit können wir in Moodle arbeiten?</a:t>
            </a:r>
            <a:endParaRPr sz="4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1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Über</a:t>
            </a:r>
            <a:r>
              <a:rPr lang="en-US"/>
              <a:t> mich</a:t>
            </a:r>
            <a:endParaRPr/>
          </a:p>
        </p:txBody>
      </p:sp>
      <p:pic>
        <p:nvPicPr>
          <p:cNvPr id="240" name="Google Shape;240;p41" title="2019-icm19-1249x937-Selfie-CC0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31200" y="1165012"/>
            <a:ext cx="6035699" cy="452797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r="2700000" dist="95250">
              <a:srgbClr val="000000">
                <a:alpha val="20000"/>
              </a:srgbClr>
            </a:outerShdw>
          </a:effectLst>
        </p:spPr>
      </p:pic>
      <p:sp>
        <p:nvSpPr>
          <p:cNvPr id="241" name="Google Shape;241;p41"/>
          <p:cNvSpPr txBox="1"/>
          <p:nvPr>
            <p:ph type="title"/>
          </p:nvPr>
        </p:nvSpPr>
        <p:spPr>
          <a:xfrm>
            <a:off x="415600" y="740800"/>
            <a:ext cx="5415600" cy="1007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Work Sans"/>
                <a:ea typeface="Work Sans"/>
                <a:cs typeface="Work Sans"/>
                <a:sym typeface="Work Sans"/>
              </a:rPr>
              <a:t>Dipl.-Medieninf.</a:t>
            </a:r>
            <a:endParaRPr sz="2400"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/>
              <a:t>Anja Lorenz</a:t>
            </a:r>
            <a:endParaRPr sz="4800"/>
          </a:p>
        </p:txBody>
      </p:sp>
      <p:sp>
        <p:nvSpPr>
          <p:cNvPr id="242" name="Google Shape;242;p41"/>
          <p:cNvSpPr txBox="1"/>
          <p:nvPr>
            <p:ph idx="1" type="body"/>
          </p:nvPr>
        </p:nvSpPr>
        <p:spPr>
          <a:xfrm>
            <a:off x="415600" y="1852800"/>
            <a:ext cx="5415600" cy="4239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003064"/>
                </a:solidFill>
              </a:rPr>
              <a:t>TH Lübeck</a:t>
            </a:r>
            <a:endParaRPr b="1" sz="3000">
              <a:solidFill>
                <a:srgbClr val="003064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95959"/>
                </a:solidFill>
              </a:rPr>
              <a:t>#DLC </a:t>
            </a:r>
            <a:r>
              <a:rPr b="1" lang="en-US" sz="3000">
                <a:solidFill>
                  <a:srgbClr val="595959"/>
                </a:solidFill>
              </a:rPr>
              <a:t>#Onlinekurse</a:t>
            </a:r>
            <a:r>
              <a:rPr lang="en-US" sz="3000">
                <a:solidFill>
                  <a:srgbClr val="595959"/>
                </a:solidFill>
              </a:rPr>
              <a:t> </a:t>
            </a:r>
            <a:r>
              <a:rPr b="1" lang="en-US" sz="3000">
                <a:solidFill>
                  <a:srgbClr val="595959"/>
                </a:solidFill>
              </a:rPr>
              <a:t>#InstructionalDesign</a:t>
            </a:r>
            <a:r>
              <a:rPr lang="en-US" sz="3000">
                <a:solidFill>
                  <a:srgbClr val="595959"/>
                </a:solidFill>
              </a:rPr>
              <a:t> </a:t>
            </a:r>
            <a:r>
              <a:rPr b="1" lang="en-US" sz="3000">
                <a:solidFill>
                  <a:srgbClr val="595959"/>
                </a:solidFill>
              </a:rPr>
              <a:t>#Moodle</a:t>
            </a:r>
            <a:r>
              <a:rPr lang="en-US" sz="3000">
                <a:solidFill>
                  <a:srgbClr val="595959"/>
                </a:solidFill>
              </a:rPr>
              <a:t> #H5P #OERBeirat #BündnisFreieBildung #BarCamps #BldgAltEntf #Making</a:t>
            </a:r>
            <a:endParaRPr sz="3000">
              <a:solidFill>
                <a:srgbClr val="595959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59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sp>
        <p:nvSpPr>
          <p:cNvPr id="398" name="Google Shape;398;p59"/>
          <p:cNvSpPr/>
          <p:nvPr/>
        </p:nvSpPr>
        <p:spPr>
          <a:xfrm>
            <a:off x="352776" y="1544010"/>
            <a:ext cx="4760700" cy="1929300"/>
          </a:xfrm>
          <a:prstGeom prst="rect">
            <a:avLst/>
          </a:prstGeom>
          <a:solidFill>
            <a:srgbClr val="00306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1143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Automatisiertes</a:t>
            </a:r>
            <a:br>
              <a:rPr lang="en-US" sz="330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</a:br>
            <a:r>
              <a:rPr lang="en-US" sz="720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Feedback</a:t>
            </a:r>
            <a:endParaRPr sz="7200">
              <a:solidFill>
                <a:schemeClr val="lt1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399" name="Google Shape;399;p59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000"/>
              <a:t>Womit können wir in Moodle arbeiten?</a:t>
            </a:r>
            <a:endParaRPr sz="40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60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grpSp>
        <p:nvGrpSpPr>
          <p:cNvPr id="406" name="Google Shape;406;p60"/>
          <p:cNvGrpSpPr/>
          <p:nvPr/>
        </p:nvGrpSpPr>
        <p:grpSpPr>
          <a:xfrm>
            <a:off x="352776" y="1544010"/>
            <a:ext cx="11486449" cy="1929300"/>
            <a:chOff x="426076" y="1350010"/>
            <a:chExt cx="11486449" cy="1929300"/>
          </a:xfrm>
        </p:grpSpPr>
        <p:sp>
          <p:nvSpPr>
            <p:cNvPr id="407" name="Google Shape;407;p60"/>
            <p:cNvSpPr/>
            <p:nvPr/>
          </p:nvSpPr>
          <p:spPr>
            <a:xfrm>
              <a:off x="426076" y="1350010"/>
              <a:ext cx="4760700" cy="1929300"/>
            </a:xfrm>
            <a:prstGeom prst="rect">
              <a:avLst/>
            </a:prstGeom>
            <a:solidFill>
              <a:srgbClr val="0030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11430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300">
                  <a:solidFill>
                    <a:schemeClr val="lt1"/>
                  </a:solidFill>
                  <a:latin typeface="Work Sans"/>
                  <a:ea typeface="Work Sans"/>
                  <a:cs typeface="Work Sans"/>
                  <a:sym typeface="Work Sans"/>
                </a:rPr>
                <a:t>Automatisiertes</a:t>
              </a:r>
              <a:br>
                <a:rPr lang="en-US" sz="3300">
                  <a:solidFill>
                    <a:schemeClr val="lt1"/>
                  </a:solidFill>
                  <a:latin typeface="Work Sans"/>
                  <a:ea typeface="Work Sans"/>
                  <a:cs typeface="Work Sans"/>
                  <a:sym typeface="Work Sans"/>
                </a:rPr>
              </a:br>
              <a:r>
                <a:rPr lang="en-US" sz="7200">
                  <a:solidFill>
                    <a:schemeClr val="lt1"/>
                  </a:solidFill>
                  <a:latin typeface="Work Sans ExtraBold"/>
                  <a:ea typeface="Work Sans ExtraBold"/>
                  <a:cs typeface="Work Sans ExtraBold"/>
                  <a:sym typeface="Work Sans ExtraBold"/>
                </a:rPr>
                <a:t>Feedback</a:t>
              </a:r>
              <a:endParaRPr sz="720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endParaRPr>
            </a:p>
          </p:txBody>
        </p:sp>
        <p:sp>
          <p:nvSpPr>
            <p:cNvPr id="408" name="Google Shape;408;p60"/>
            <p:cNvSpPr txBox="1"/>
            <p:nvPr/>
          </p:nvSpPr>
          <p:spPr>
            <a:xfrm>
              <a:off x="5389925" y="1350010"/>
              <a:ext cx="6522600" cy="192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-419100" lvl="0" marL="457200" rtl="0" algn="l">
                <a:spcBef>
                  <a:spcPts val="0"/>
                </a:spcBef>
                <a:spcAft>
                  <a:spcPts val="0"/>
                </a:spcAft>
                <a:buClr>
                  <a:srgbClr val="003064"/>
                </a:buClr>
                <a:buSzPts val="3000"/>
                <a:buFont typeface="Work Sans"/>
                <a:buChar char="●"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unmittelbare Rückmeldung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  <a:p>
              <a:pPr indent="-419100" lvl="0" marL="457200" rtl="0" algn="l">
                <a:spcBef>
                  <a:spcPts val="1000"/>
                </a:spcBef>
                <a:spcAft>
                  <a:spcPts val="0"/>
                </a:spcAft>
                <a:buClr>
                  <a:srgbClr val="003064"/>
                </a:buClr>
                <a:buSzPts val="3000"/>
                <a:buFont typeface="Work Sans"/>
                <a:buChar char="●"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standardisiert: richtig/falsch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  <a:p>
              <a:pPr indent="-419100" lvl="0" marL="457200" rtl="0" algn="l">
                <a:spcBef>
                  <a:spcPts val="1000"/>
                </a:spcBef>
                <a:spcAft>
                  <a:spcPts val="1000"/>
                </a:spcAft>
                <a:buClr>
                  <a:srgbClr val="003064"/>
                </a:buClr>
                <a:buSzPts val="3000"/>
                <a:buFont typeface="Work Sans"/>
                <a:buChar char="●"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Selbstkontrolle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</p:txBody>
        </p:sp>
      </p:grpSp>
      <p:sp>
        <p:nvSpPr>
          <p:cNvPr id="409" name="Google Shape;409;p60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000"/>
              <a:t>Womit können wir in Moodle arbeiten?</a:t>
            </a:r>
            <a:endParaRPr sz="40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61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grpSp>
        <p:nvGrpSpPr>
          <p:cNvPr id="416" name="Google Shape;416;p61"/>
          <p:cNvGrpSpPr/>
          <p:nvPr/>
        </p:nvGrpSpPr>
        <p:grpSpPr>
          <a:xfrm>
            <a:off x="352776" y="1544010"/>
            <a:ext cx="11486449" cy="1929300"/>
            <a:chOff x="426076" y="1350010"/>
            <a:chExt cx="11486449" cy="1929300"/>
          </a:xfrm>
        </p:grpSpPr>
        <p:sp>
          <p:nvSpPr>
            <p:cNvPr id="417" name="Google Shape;417;p61"/>
            <p:cNvSpPr/>
            <p:nvPr/>
          </p:nvSpPr>
          <p:spPr>
            <a:xfrm>
              <a:off x="426076" y="1350010"/>
              <a:ext cx="4760700" cy="1929300"/>
            </a:xfrm>
            <a:prstGeom prst="rect">
              <a:avLst/>
            </a:prstGeom>
            <a:solidFill>
              <a:srgbClr val="0030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11430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300">
                  <a:solidFill>
                    <a:schemeClr val="lt1"/>
                  </a:solidFill>
                  <a:latin typeface="Work Sans"/>
                  <a:ea typeface="Work Sans"/>
                  <a:cs typeface="Work Sans"/>
                  <a:sym typeface="Work Sans"/>
                </a:rPr>
                <a:t>Automatisiertes</a:t>
              </a:r>
              <a:br>
                <a:rPr lang="en-US" sz="3300">
                  <a:solidFill>
                    <a:schemeClr val="lt1"/>
                  </a:solidFill>
                  <a:latin typeface="Work Sans"/>
                  <a:ea typeface="Work Sans"/>
                  <a:cs typeface="Work Sans"/>
                  <a:sym typeface="Work Sans"/>
                </a:rPr>
              </a:br>
              <a:r>
                <a:rPr lang="en-US" sz="7200">
                  <a:solidFill>
                    <a:schemeClr val="lt1"/>
                  </a:solidFill>
                  <a:latin typeface="Work Sans ExtraBold"/>
                  <a:ea typeface="Work Sans ExtraBold"/>
                  <a:cs typeface="Work Sans ExtraBold"/>
                  <a:sym typeface="Work Sans ExtraBold"/>
                </a:rPr>
                <a:t>Feedback</a:t>
              </a:r>
              <a:endParaRPr sz="720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endParaRPr>
            </a:p>
          </p:txBody>
        </p:sp>
        <p:sp>
          <p:nvSpPr>
            <p:cNvPr id="418" name="Google Shape;418;p61"/>
            <p:cNvSpPr txBox="1"/>
            <p:nvPr/>
          </p:nvSpPr>
          <p:spPr>
            <a:xfrm>
              <a:off x="5389925" y="1350010"/>
              <a:ext cx="6522600" cy="192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-419100" lvl="0" marL="457200" rtl="0" algn="l">
                <a:spcBef>
                  <a:spcPts val="0"/>
                </a:spcBef>
                <a:spcAft>
                  <a:spcPts val="0"/>
                </a:spcAft>
                <a:buClr>
                  <a:srgbClr val="003064"/>
                </a:buClr>
                <a:buSzPts val="3000"/>
                <a:buFont typeface="Work Sans"/>
                <a:buChar char="●"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unmittelbare Rückmeldung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  <a:p>
              <a:pPr indent="-419100" lvl="0" marL="457200" rtl="0" algn="l">
                <a:spcBef>
                  <a:spcPts val="1000"/>
                </a:spcBef>
                <a:spcAft>
                  <a:spcPts val="0"/>
                </a:spcAft>
                <a:buClr>
                  <a:srgbClr val="003064"/>
                </a:buClr>
                <a:buSzPts val="3000"/>
                <a:buFont typeface="Work Sans"/>
                <a:buChar char="●"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standardisiert: richtig/falsch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  <a:p>
              <a:pPr indent="-419100" lvl="0" marL="457200" rtl="0" algn="l">
                <a:spcBef>
                  <a:spcPts val="1000"/>
                </a:spcBef>
                <a:spcAft>
                  <a:spcPts val="1000"/>
                </a:spcAft>
                <a:buClr>
                  <a:srgbClr val="003064"/>
                </a:buClr>
                <a:buSzPts val="3000"/>
                <a:buFont typeface="Work Sans"/>
                <a:buChar char="●"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Selbstkontrolle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</p:txBody>
        </p:sp>
      </p:grpSp>
      <p:sp>
        <p:nvSpPr>
          <p:cNvPr id="419" name="Google Shape;419;p61"/>
          <p:cNvSpPr/>
          <p:nvPr/>
        </p:nvSpPr>
        <p:spPr>
          <a:xfrm>
            <a:off x="352776" y="3688800"/>
            <a:ext cx="4760700" cy="1929300"/>
          </a:xfrm>
          <a:prstGeom prst="rect">
            <a:avLst/>
          </a:prstGeom>
          <a:solidFill>
            <a:srgbClr val="EF533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1143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Feedback</a:t>
            </a:r>
            <a:br>
              <a:rPr lang="en-US" sz="330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</a:br>
            <a:r>
              <a:rPr lang="en-US" sz="330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durch Menschen</a:t>
            </a:r>
            <a:endParaRPr sz="3300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420" name="Google Shape;420;p6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000"/>
              <a:t>Womit können wir in Moodle arbeiten?</a:t>
            </a:r>
            <a:endParaRPr sz="40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62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grpSp>
        <p:nvGrpSpPr>
          <p:cNvPr id="427" name="Google Shape;427;p62"/>
          <p:cNvGrpSpPr/>
          <p:nvPr/>
        </p:nvGrpSpPr>
        <p:grpSpPr>
          <a:xfrm>
            <a:off x="352776" y="1544010"/>
            <a:ext cx="11486449" cy="1929300"/>
            <a:chOff x="426076" y="1350010"/>
            <a:chExt cx="11486449" cy="1929300"/>
          </a:xfrm>
        </p:grpSpPr>
        <p:sp>
          <p:nvSpPr>
            <p:cNvPr id="428" name="Google Shape;428;p62"/>
            <p:cNvSpPr/>
            <p:nvPr/>
          </p:nvSpPr>
          <p:spPr>
            <a:xfrm>
              <a:off x="426076" y="1350010"/>
              <a:ext cx="4760700" cy="1929300"/>
            </a:xfrm>
            <a:prstGeom prst="rect">
              <a:avLst/>
            </a:prstGeom>
            <a:solidFill>
              <a:srgbClr val="0030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11430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300">
                  <a:solidFill>
                    <a:schemeClr val="lt1"/>
                  </a:solidFill>
                  <a:latin typeface="Work Sans"/>
                  <a:ea typeface="Work Sans"/>
                  <a:cs typeface="Work Sans"/>
                  <a:sym typeface="Work Sans"/>
                </a:rPr>
                <a:t>Automatisiertes</a:t>
              </a:r>
              <a:br>
                <a:rPr lang="en-US" sz="3300">
                  <a:solidFill>
                    <a:schemeClr val="lt1"/>
                  </a:solidFill>
                  <a:latin typeface="Work Sans"/>
                  <a:ea typeface="Work Sans"/>
                  <a:cs typeface="Work Sans"/>
                  <a:sym typeface="Work Sans"/>
                </a:rPr>
              </a:br>
              <a:r>
                <a:rPr lang="en-US" sz="7200">
                  <a:solidFill>
                    <a:schemeClr val="lt1"/>
                  </a:solidFill>
                  <a:latin typeface="Work Sans ExtraBold"/>
                  <a:ea typeface="Work Sans ExtraBold"/>
                  <a:cs typeface="Work Sans ExtraBold"/>
                  <a:sym typeface="Work Sans ExtraBold"/>
                </a:rPr>
                <a:t>Feedback</a:t>
              </a:r>
              <a:endParaRPr sz="720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endParaRPr>
            </a:p>
          </p:txBody>
        </p:sp>
        <p:sp>
          <p:nvSpPr>
            <p:cNvPr id="429" name="Google Shape;429;p62"/>
            <p:cNvSpPr txBox="1"/>
            <p:nvPr/>
          </p:nvSpPr>
          <p:spPr>
            <a:xfrm>
              <a:off x="5389925" y="1350010"/>
              <a:ext cx="6522600" cy="192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-419100" lvl="0" marL="457200" rtl="0" algn="l">
                <a:spcBef>
                  <a:spcPts val="0"/>
                </a:spcBef>
                <a:spcAft>
                  <a:spcPts val="0"/>
                </a:spcAft>
                <a:buClr>
                  <a:srgbClr val="003064"/>
                </a:buClr>
                <a:buSzPts val="3000"/>
                <a:buFont typeface="Work Sans"/>
                <a:buChar char="●"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unmittelbare Rückmeldung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  <a:p>
              <a:pPr indent="-419100" lvl="0" marL="457200" rtl="0" algn="l">
                <a:spcBef>
                  <a:spcPts val="1000"/>
                </a:spcBef>
                <a:spcAft>
                  <a:spcPts val="0"/>
                </a:spcAft>
                <a:buClr>
                  <a:srgbClr val="003064"/>
                </a:buClr>
                <a:buSzPts val="3000"/>
                <a:buFont typeface="Work Sans"/>
                <a:buChar char="●"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standardisiert: richtig/falsch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  <a:p>
              <a:pPr indent="-419100" lvl="0" marL="457200" rtl="0" algn="l">
                <a:spcBef>
                  <a:spcPts val="1000"/>
                </a:spcBef>
                <a:spcAft>
                  <a:spcPts val="1000"/>
                </a:spcAft>
                <a:buClr>
                  <a:srgbClr val="003064"/>
                </a:buClr>
                <a:buSzPts val="3000"/>
                <a:buFont typeface="Work Sans"/>
                <a:buChar char="●"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Selbstkontrolle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</p:txBody>
        </p:sp>
      </p:grpSp>
      <p:grpSp>
        <p:nvGrpSpPr>
          <p:cNvPr id="430" name="Google Shape;430;p62"/>
          <p:cNvGrpSpPr/>
          <p:nvPr/>
        </p:nvGrpSpPr>
        <p:grpSpPr>
          <a:xfrm>
            <a:off x="352776" y="3688800"/>
            <a:ext cx="11486449" cy="1929300"/>
            <a:chOff x="426076" y="3494800"/>
            <a:chExt cx="11486449" cy="1929300"/>
          </a:xfrm>
        </p:grpSpPr>
        <p:sp>
          <p:nvSpPr>
            <p:cNvPr id="431" name="Google Shape;431;p62"/>
            <p:cNvSpPr/>
            <p:nvPr/>
          </p:nvSpPr>
          <p:spPr>
            <a:xfrm>
              <a:off x="426076" y="3494800"/>
              <a:ext cx="4760700" cy="1929300"/>
            </a:xfrm>
            <a:prstGeom prst="rect">
              <a:avLst/>
            </a:prstGeom>
            <a:solidFill>
              <a:srgbClr val="EF533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11430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7200">
                  <a:solidFill>
                    <a:schemeClr val="lt1"/>
                  </a:solidFill>
                  <a:latin typeface="Work Sans ExtraBold"/>
                  <a:ea typeface="Work Sans ExtraBold"/>
                  <a:cs typeface="Work Sans ExtraBold"/>
                  <a:sym typeface="Work Sans ExtraBold"/>
                </a:rPr>
                <a:t>Feedback</a:t>
              </a:r>
              <a:br>
                <a:rPr lang="en-US" sz="3300">
                  <a:solidFill>
                    <a:schemeClr val="lt1"/>
                  </a:solidFill>
                  <a:latin typeface="Work Sans"/>
                  <a:ea typeface="Work Sans"/>
                  <a:cs typeface="Work Sans"/>
                  <a:sym typeface="Work Sans"/>
                </a:rPr>
              </a:br>
              <a:r>
                <a:rPr lang="en-US" sz="3300">
                  <a:solidFill>
                    <a:schemeClr val="lt1"/>
                  </a:solidFill>
                  <a:latin typeface="Work Sans"/>
                  <a:ea typeface="Work Sans"/>
                  <a:cs typeface="Work Sans"/>
                  <a:sym typeface="Work Sans"/>
                </a:rPr>
                <a:t>durch Menschen</a:t>
              </a:r>
              <a:endParaRPr sz="330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endParaRPr>
            </a:p>
          </p:txBody>
        </p:sp>
        <p:sp>
          <p:nvSpPr>
            <p:cNvPr id="432" name="Google Shape;432;p62"/>
            <p:cNvSpPr txBox="1"/>
            <p:nvPr/>
          </p:nvSpPr>
          <p:spPr>
            <a:xfrm>
              <a:off x="5389925" y="3494800"/>
              <a:ext cx="6522600" cy="192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-419100" lvl="0" marL="457200" rtl="0" algn="l">
                <a:spcBef>
                  <a:spcPts val="0"/>
                </a:spcBef>
                <a:spcAft>
                  <a:spcPts val="0"/>
                </a:spcAft>
                <a:buClr>
                  <a:srgbClr val="003064"/>
                </a:buClr>
                <a:buSzPts val="3000"/>
                <a:buFont typeface="Work Sans"/>
                <a:buChar char="●"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asynchrone Rückmeldung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  <a:p>
              <a:pPr indent="-419100" lvl="0" marL="457200" rtl="0" algn="l">
                <a:spcBef>
                  <a:spcPts val="1000"/>
                </a:spcBef>
                <a:spcAft>
                  <a:spcPts val="0"/>
                </a:spcAft>
                <a:buClr>
                  <a:srgbClr val="003064"/>
                </a:buClr>
                <a:buSzPts val="3000"/>
                <a:buFont typeface="Work Sans"/>
                <a:buChar char="●"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persönlich, individuell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  <a:p>
              <a:pPr indent="-419100" lvl="0" marL="457200" rtl="0" algn="l">
                <a:spcBef>
                  <a:spcPts val="1000"/>
                </a:spcBef>
                <a:spcAft>
                  <a:spcPts val="1000"/>
                </a:spcAft>
                <a:buClr>
                  <a:srgbClr val="003064"/>
                </a:buClr>
                <a:buSzPts val="3000"/>
                <a:buFont typeface="Work Sans"/>
                <a:buChar char="●"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Reflexion &amp; Austausch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</p:txBody>
        </p:sp>
      </p:grpSp>
      <p:sp>
        <p:nvSpPr>
          <p:cNvPr id="433" name="Google Shape;433;p62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000"/>
              <a:t>Womit können wir in Moodle arbeiten?</a:t>
            </a:r>
            <a:endParaRPr sz="40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63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/>
              <a:t>Beispiele</a:t>
            </a:r>
            <a:endParaRPr sz="9600"/>
          </a:p>
        </p:txBody>
      </p:sp>
      <p:sp>
        <p:nvSpPr>
          <p:cNvPr id="440" name="Google Shape;440;p63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https://lernen.dlc.sh/course/view.php?id=245</a:t>
            </a:r>
            <a:endParaRPr/>
          </a:p>
        </p:txBody>
      </p:sp>
      <p:sp>
        <p:nvSpPr>
          <p:cNvPr id="441" name="Google Shape;441;p63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64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grpSp>
        <p:nvGrpSpPr>
          <p:cNvPr id="448" name="Google Shape;448;p64"/>
          <p:cNvGrpSpPr/>
          <p:nvPr/>
        </p:nvGrpSpPr>
        <p:grpSpPr>
          <a:xfrm>
            <a:off x="352776" y="1544010"/>
            <a:ext cx="11486449" cy="1929300"/>
            <a:chOff x="426076" y="1350010"/>
            <a:chExt cx="11486449" cy="1929300"/>
          </a:xfrm>
        </p:grpSpPr>
        <p:sp>
          <p:nvSpPr>
            <p:cNvPr id="449" name="Google Shape;449;p64"/>
            <p:cNvSpPr/>
            <p:nvPr/>
          </p:nvSpPr>
          <p:spPr>
            <a:xfrm>
              <a:off x="426076" y="1350010"/>
              <a:ext cx="4760700" cy="1929300"/>
            </a:xfrm>
            <a:prstGeom prst="rect">
              <a:avLst/>
            </a:prstGeom>
            <a:solidFill>
              <a:srgbClr val="00306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11430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300">
                  <a:solidFill>
                    <a:schemeClr val="lt1"/>
                  </a:solidFill>
                  <a:latin typeface="Work Sans"/>
                  <a:ea typeface="Work Sans"/>
                  <a:cs typeface="Work Sans"/>
                  <a:sym typeface="Work Sans"/>
                </a:rPr>
                <a:t>Automatisiertes</a:t>
              </a:r>
              <a:br>
                <a:rPr lang="en-US" sz="3300">
                  <a:solidFill>
                    <a:schemeClr val="lt1"/>
                  </a:solidFill>
                  <a:latin typeface="Work Sans"/>
                  <a:ea typeface="Work Sans"/>
                  <a:cs typeface="Work Sans"/>
                  <a:sym typeface="Work Sans"/>
                </a:rPr>
              </a:br>
              <a:r>
                <a:rPr lang="en-US" sz="7200">
                  <a:solidFill>
                    <a:schemeClr val="lt1"/>
                  </a:solidFill>
                  <a:latin typeface="Work Sans ExtraBold"/>
                  <a:ea typeface="Work Sans ExtraBold"/>
                  <a:cs typeface="Work Sans ExtraBold"/>
                  <a:sym typeface="Work Sans ExtraBold"/>
                </a:rPr>
                <a:t>Feedback</a:t>
              </a:r>
              <a:endParaRPr sz="720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endParaRPr>
            </a:p>
          </p:txBody>
        </p:sp>
        <p:sp>
          <p:nvSpPr>
            <p:cNvPr id="450" name="Google Shape;450;p64"/>
            <p:cNvSpPr txBox="1"/>
            <p:nvPr/>
          </p:nvSpPr>
          <p:spPr>
            <a:xfrm>
              <a:off x="5389925" y="1350010"/>
              <a:ext cx="6522600" cy="192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👍 </a:t>
              </a: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unmittelbar, gut skalierbar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  <a:p>
              <a:pPr indent="0" lvl="0" marL="0" rtl="0" algn="l">
                <a:spcBef>
                  <a:spcPts val="1000"/>
                </a:spcBef>
                <a:spcAft>
                  <a:spcPts val="1000"/>
                </a:spcAft>
                <a:buNone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👎 </a:t>
              </a: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unflexibel, wenig komplex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</p:txBody>
        </p:sp>
      </p:grpSp>
      <p:grpSp>
        <p:nvGrpSpPr>
          <p:cNvPr id="451" name="Google Shape;451;p64"/>
          <p:cNvGrpSpPr/>
          <p:nvPr/>
        </p:nvGrpSpPr>
        <p:grpSpPr>
          <a:xfrm>
            <a:off x="352776" y="3688800"/>
            <a:ext cx="11839249" cy="1929300"/>
            <a:chOff x="426076" y="3494800"/>
            <a:chExt cx="11839249" cy="1929300"/>
          </a:xfrm>
        </p:grpSpPr>
        <p:sp>
          <p:nvSpPr>
            <p:cNvPr id="452" name="Google Shape;452;p64"/>
            <p:cNvSpPr/>
            <p:nvPr/>
          </p:nvSpPr>
          <p:spPr>
            <a:xfrm>
              <a:off x="426076" y="3494800"/>
              <a:ext cx="4760700" cy="1929300"/>
            </a:xfrm>
            <a:prstGeom prst="rect">
              <a:avLst/>
            </a:prstGeom>
            <a:solidFill>
              <a:srgbClr val="EF533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11430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7200">
                  <a:solidFill>
                    <a:schemeClr val="lt1"/>
                  </a:solidFill>
                  <a:latin typeface="Work Sans ExtraBold"/>
                  <a:ea typeface="Work Sans ExtraBold"/>
                  <a:cs typeface="Work Sans ExtraBold"/>
                  <a:sym typeface="Work Sans ExtraBold"/>
                </a:rPr>
                <a:t>Feedback</a:t>
              </a:r>
              <a:br>
                <a:rPr lang="en-US" sz="3300">
                  <a:solidFill>
                    <a:schemeClr val="lt1"/>
                  </a:solidFill>
                  <a:latin typeface="Work Sans"/>
                  <a:ea typeface="Work Sans"/>
                  <a:cs typeface="Work Sans"/>
                  <a:sym typeface="Work Sans"/>
                </a:rPr>
              </a:br>
              <a:r>
                <a:rPr lang="en-US" sz="3300">
                  <a:solidFill>
                    <a:schemeClr val="lt1"/>
                  </a:solidFill>
                  <a:latin typeface="Work Sans"/>
                  <a:ea typeface="Work Sans"/>
                  <a:cs typeface="Work Sans"/>
                  <a:sym typeface="Work Sans"/>
                </a:rPr>
                <a:t>durch Menschen</a:t>
              </a:r>
              <a:endParaRPr sz="330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endParaRPr>
            </a:p>
          </p:txBody>
        </p:sp>
        <p:sp>
          <p:nvSpPr>
            <p:cNvPr id="453" name="Google Shape;453;p64"/>
            <p:cNvSpPr txBox="1"/>
            <p:nvPr/>
          </p:nvSpPr>
          <p:spPr>
            <a:xfrm>
              <a:off x="5389925" y="3494800"/>
              <a:ext cx="6875400" cy="192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👍 individuell, persönlich, komplex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  <a:p>
              <a:pPr indent="0" lvl="0" marL="0" rtl="0" algn="l">
                <a:spcBef>
                  <a:spcPts val="1000"/>
                </a:spcBef>
                <a:spcAft>
                  <a:spcPts val="1000"/>
                </a:spcAft>
                <a:buNone/>
              </a:pPr>
              <a:r>
                <a:rPr lang="en-US" sz="3000">
                  <a:solidFill>
                    <a:srgbClr val="003064"/>
                  </a:solidFill>
                  <a:latin typeface="Work Sans"/>
                  <a:ea typeface="Work Sans"/>
                  <a:cs typeface="Work Sans"/>
                  <a:sym typeface="Work Sans"/>
                </a:rPr>
                <a:t>👎 braucht Zeit &amp; Monitoring</a:t>
              </a:r>
              <a:endParaRPr sz="30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endParaRPr>
            </a:p>
          </p:txBody>
        </p:sp>
      </p:grpSp>
      <p:sp>
        <p:nvSpPr>
          <p:cNvPr id="454" name="Google Shape;454;p64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000"/>
              <a:t>Vor- und Nachteile</a:t>
            </a:r>
            <a:endParaRPr sz="1800">
              <a:latin typeface="Work Sans"/>
              <a:ea typeface="Work Sans"/>
              <a:cs typeface="Work Sans"/>
              <a:sym typeface="Work San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6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030"/>
              <a:t>Digitales Feedback &amp; </a:t>
            </a:r>
            <a:r>
              <a:rPr b="1" lang="en-US" sz="403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rPr>
              <a:t>Lernkultur</a:t>
            </a:r>
            <a:endParaRPr b="1" sz="4030">
              <a:solidFill>
                <a:srgbClr val="003064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461" name="Google Shape;461;p65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742950" lvl="0" marL="6858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👁️‍🗨️	Fördert </a:t>
            </a:r>
            <a:r>
              <a:rPr b="1" lang="en-US" sz="3000"/>
              <a:t>Transparenz</a:t>
            </a:r>
            <a:br>
              <a:rPr lang="en-US" sz="3000"/>
            </a:br>
            <a:r>
              <a:rPr lang="en-US" sz="1800"/>
              <a:t>Lernende wissen, wo sie stehen</a:t>
            </a:r>
            <a:endParaRPr sz="1800"/>
          </a:p>
          <a:p>
            <a:pPr indent="-742950" lvl="0" marL="6858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3000"/>
              <a:t>🗨️	Stärkt </a:t>
            </a:r>
            <a:r>
              <a:rPr b="1" lang="en-US" sz="3000"/>
              <a:t>Dialog &amp; Teilhabe</a:t>
            </a:r>
            <a:br>
              <a:rPr lang="en-US" sz="3000"/>
            </a:br>
            <a:r>
              <a:rPr lang="en-US" sz="1800"/>
              <a:t>Feedback als wechselseitiger Prozess</a:t>
            </a:r>
            <a:endParaRPr sz="1800"/>
          </a:p>
          <a:p>
            <a:pPr indent="-742950" lvl="0" marL="6858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3000"/>
              <a:t>⭐	Unterstützt </a:t>
            </a:r>
            <a:r>
              <a:rPr b="1" lang="en-US" sz="3000"/>
              <a:t>Motivation &amp; Engagement</a:t>
            </a:r>
            <a:br>
              <a:rPr lang="en-US" sz="3000"/>
            </a:br>
            <a:r>
              <a:rPr lang="en-US" sz="1800"/>
              <a:t>Anerkennung sichtbar machen</a:t>
            </a:r>
            <a:endParaRPr sz="1800"/>
          </a:p>
          <a:p>
            <a:pPr indent="-742950" lvl="0" marL="6858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-US" sz="3000"/>
              <a:t>🤝	Baut </a:t>
            </a:r>
            <a:r>
              <a:rPr b="1" lang="en-US" sz="3000"/>
              <a:t>Vertrauen &amp; Offenheit</a:t>
            </a:r>
            <a:r>
              <a:rPr lang="en-US" sz="3000"/>
              <a:t> auf</a:t>
            </a:r>
            <a:br>
              <a:rPr lang="en-US" sz="3000"/>
            </a:br>
            <a:r>
              <a:rPr lang="en-US" sz="1800"/>
              <a:t>Feedback wird Teil des Lernalltags</a:t>
            </a:r>
            <a:endParaRPr b="1" sz="1800"/>
          </a:p>
        </p:txBody>
      </p:sp>
      <p:sp>
        <p:nvSpPr>
          <p:cNvPr id="462" name="Google Shape;462;p65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6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030"/>
              <a:t>Digitales Feedback &amp; </a:t>
            </a:r>
            <a:r>
              <a:rPr b="1" lang="en-US" sz="403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rPr>
              <a:t>Feedback-Kultur</a:t>
            </a:r>
            <a:endParaRPr b="1" sz="4030">
              <a:solidFill>
                <a:srgbClr val="003064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469" name="Google Shape;469;p66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-742950" lvl="0" marL="685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⚙️	Funktionen liefern Rückmeldung </a:t>
            </a:r>
            <a:br>
              <a:rPr lang="en-US" sz="3000"/>
            </a:br>
            <a:r>
              <a:rPr lang="en-US" sz="4200"/>
              <a:t>– aber </a:t>
            </a:r>
            <a:r>
              <a:rPr b="1" lang="en-US" sz="4200"/>
              <a:t>noch keine Feedback-Kultur</a:t>
            </a:r>
            <a:endParaRPr b="1" sz="4200"/>
          </a:p>
          <a:p>
            <a:pPr indent="-742950" lvl="0" marL="685800" marR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-US" sz="3000"/>
              <a:t>🗨️	Feedback-Prozesse leben von </a:t>
            </a:r>
            <a:br>
              <a:rPr lang="en-US" sz="3000"/>
            </a:br>
            <a:r>
              <a:rPr b="1" lang="en-US" sz="4200"/>
              <a:t>Haltung, Sprache und Interaktion</a:t>
            </a:r>
            <a:endParaRPr sz="4200"/>
          </a:p>
        </p:txBody>
      </p:sp>
      <p:sp>
        <p:nvSpPr>
          <p:cNvPr id="470" name="Google Shape;470;p66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67"/>
          <p:cNvSpPr txBox="1"/>
          <p:nvPr>
            <p:ph type="title"/>
          </p:nvPr>
        </p:nvSpPr>
        <p:spPr>
          <a:xfrm>
            <a:off x="653676" y="600200"/>
            <a:ext cx="96753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3064"/>
                </a:solidFill>
              </a:rPr>
              <a:t>Technik ist Werkzeug,</a:t>
            </a:r>
            <a:endParaRPr>
              <a:solidFill>
                <a:srgbClr val="00306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Kultur entsteht durch Menschen!</a:t>
            </a:r>
            <a:endParaRPr/>
          </a:p>
        </p:txBody>
      </p:sp>
      <p:sp>
        <p:nvSpPr>
          <p:cNvPr id="477" name="Google Shape;477;p67"/>
          <p:cNvSpPr txBox="1"/>
          <p:nvPr>
            <p:ph idx="2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68"/>
          <p:cNvSpPr txBox="1"/>
          <p:nvPr>
            <p:ph type="title"/>
          </p:nvPr>
        </p:nvSpPr>
        <p:spPr>
          <a:xfrm>
            <a:off x="415600" y="593375"/>
            <a:ext cx="53331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Erfolgsfaktoren</a:t>
            </a:r>
            <a:endParaRPr/>
          </a:p>
        </p:txBody>
      </p:sp>
      <p:sp>
        <p:nvSpPr>
          <p:cNvPr id="484" name="Google Shape;484;p68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möglichst </a:t>
            </a:r>
            <a:r>
              <a:rPr b="1" lang="en-US" sz="2400"/>
              <a:t>zeitnah</a:t>
            </a:r>
            <a:endParaRPr b="1" sz="2400"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k</a:t>
            </a:r>
            <a:r>
              <a:rPr lang="en-US" sz="2400"/>
              <a:t>lar, </a:t>
            </a:r>
            <a:r>
              <a:rPr b="1" lang="en-US" sz="2400"/>
              <a:t>konkret</a:t>
            </a:r>
            <a:r>
              <a:rPr lang="en-US" sz="2400"/>
              <a:t>, </a:t>
            </a:r>
            <a:br>
              <a:rPr lang="en-US" sz="2400"/>
            </a:br>
            <a:r>
              <a:rPr lang="en-US" sz="2400"/>
              <a:t>verständlich &amp; umsetzbar</a:t>
            </a:r>
            <a:endParaRPr sz="2400"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kontextbezogen </a:t>
            </a:r>
            <a:br>
              <a:rPr lang="en-US" sz="2400"/>
            </a:br>
            <a:r>
              <a:rPr lang="en-US" sz="2400"/>
              <a:t>statt zu allgemein</a:t>
            </a:r>
            <a:endParaRPr sz="2400"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dialogorientierter Austausch</a:t>
            </a:r>
            <a:endParaRPr sz="2400"/>
          </a:p>
          <a:p>
            <a:pPr indent="-381000" lvl="0" marL="457200" rtl="0" algn="l">
              <a:spcBef>
                <a:spcPts val="1000"/>
              </a:spcBef>
              <a:spcAft>
                <a:spcPts val="1000"/>
              </a:spcAft>
              <a:buSzPts val="2400"/>
              <a:buChar char="●"/>
            </a:pPr>
            <a:r>
              <a:rPr b="1" lang="en-US" sz="2400"/>
              <a:t>wertschätzend</a:t>
            </a:r>
            <a:endParaRPr sz="2400"/>
          </a:p>
        </p:txBody>
      </p:sp>
      <p:sp>
        <p:nvSpPr>
          <p:cNvPr id="485" name="Google Shape;485;p68"/>
          <p:cNvSpPr txBox="1"/>
          <p:nvPr>
            <p:ph idx="4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2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650"/>
              <a:t>Wer seid Ihr?</a:t>
            </a:r>
            <a:endParaRPr sz="1065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Welche Erfahrungen bringt Ihr mit?</a:t>
            </a:r>
            <a:endParaRPr/>
          </a:p>
        </p:txBody>
      </p:sp>
      <p:sp>
        <p:nvSpPr>
          <p:cNvPr id="249" name="Google Shape;249;p42"/>
          <p:cNvSpPr txBox="1"/>
          <p:nvPr>
            <p:ph idx="1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Über Euch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69"/>
          <p:cNvSpPr txBox="1"/>
          <p:nvPr>
            <p:ph type="title"/>
          </p:nvPr>
        </p:nvSpPr>
        <p:spPr>
          <a:xfrm>
            <a:off x="415600" y="593375"/>
            <a:ext cx="53331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Erfolgsfaktoren</a:t>
            </a:r>
            <a:endParaRPr/>
          </a:p>
        </p:txBody>
      </p:sp>
      <p:sp>
        <p:nvSpPr>
          <p:cNvPr id="492" name="Google Shape;492;p69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möglichst </a:t>
            </a:r>
            <a:r>
              <a:rPr b="1" lang="en-US" sz="2400"/>
              <a:t>zeitnah</a:t>
            </a:r>
            <a:endParaRPr b="1" sz="2400"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klar, </a:t>
            </a:r>
            <a:r>
              <a:rPr b="1" lang="en-US" sz="2400"/>
              <a:t>konkret</a:t>
            </a:r>
            <a:r>
              <a:rPr lang="en-US" sz="2400"/>
              <a:t>, </a:t>
            </a:r>
            <a:br>
              <a:rPr lang="en-US" sz="2400"/>
            </a:br>
            <a:r>
              <a:rPr lang="en-US" sz="2400"/>
              <a:t>verständlich &amp; umsetzbar</a:t>
            </a:r>
            <a:endParaRPr sz="2400"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kontextbezogen </a:t>
            </a:r>
            <a:br>
              <a:rPr lang="en-US" sz="2400"/>
            </a:br>
            <a:r>
              <a:rPr lang="en-US" sz="2400"/>
              <a:t>statt zu allgemein</a:t>
            </a:r>
            <a:endParaRPr sz="2400"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dialogorientierter Austausch</a:t>
            </a:r>
            <a:endParaRPr sz="2400"/>
          </a:p>
          <a:p>
            <a:pPr indent="-381000" lvl="0" marL="457200" rtl="0" algn="l">
              <a:spcBef>
                <a:spcPts val="1000"/>
              </a:spcBef>
              <a:spcAft>
                <a:spcPts val="1000"/>
              </a:spcAft>
              <a:buSzPts val="2400"/>
              <a:buChar char="●"/>
            </a:pPr>
            <a:r>
              <a:rPr b="1" lang="en-US" sz="2400"/>
              <a:t>wertschätzend</a:t>
            </a:r>
            <a:endParaRPr sz="2400"/>
          </a:p>
        </p:txBody>
      </p:sp>
      <p:sp>
        <p:nvSpPr>
          <p:cNvPr id="493" name="Google Shape;493;p69"/>
          <p:cNvSpPr txBox="1"/>
          <p:nvPr>
            <p:ph idx="2" type="body"/>
          </p:nvPr>
        </p:nvSpPr>
        <p:spPr>
          <a:xfrm>
            <a:off x="5748700" y="1536632"/>
            <a:ext cx="60276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b="1" lang="en-US" sz="2400"/>
              <a:t>AUFWAND (!!!)</a:t>
            </a:r>
            <a:endParaRPr b="1" sz="2400"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zu viel Feedback</a:t>
            </a:r>
            <a:r>
              <a:rPr lang="en-US" sz="2400"/>
              <a:t> → Überforderung</a:t>
            </a:r>
            <a:endParaRPr sz="2400"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geringe Beteiligung</a:t>
            </a:r>
            <a:endParaRPr sz="2400"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 sz="2400"/>
              <a:t>nicht nachvollziehbar formuliert </a:t>
            </a:r>
            <a:br>
              <a:rPr lang="en-US" sz="2400"/>
            </a:br>
            <a:r>
              <a:rPr lang="en-US" sz="2400"/>
              <a:t>→ Akzeptanzprobleme</a:t>
            </a:r>
            <a:endParaRPr sz="2400"/>
          </a:p>
          <a:p>
            <a:pPr indent="-381000" lvl="0" marL="457200" rtl="0" algn="l">
              <a:spcBef>
                <a:spcPts val="1000"/>
              </a:spcBef>
              <a:spcAft>
                <a:spcPts val="1000"/>
              </a:spcAft>
              <a:buSzPts val="2400"/>
              <a:buChar char="●"/>
            </a:pPr>
            <a:r>
              <a:rPr lang="en-US" sz="2400"/>
              <a:t>unflexible oder umständliche technische Umsetzung</a:t>
            </a:r>
            <a:endParaRPr sz="2400"/>
          </a:p>
        </p:txBody>
      </p:sp>
      <p:sp>
        <p:nvSpPr>
          <p:cNvPr id="494" name="Google Shape;494;p69"/>
          <p:cNvSpPr txBox="1"/>
          <p:nvPr>
            <p:ph idx="4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sp>
        <p:nvSpPr>
          <p:cNvPr id="495" name="Google Shape;495;p69"/>
          <p:cNvSpPr txBox="1"/>
          <p:nvPr>
            <p:ph type="title"/>
          </p:nvPr>
        </p:nvSpPr>
        <p:spPr>
          <a:xfrm>
            <a:off x="5748700" y="593375"/>
            <a:ext cx="60276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Stolpersteine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70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/>
              <a:t>Gruppenarbeit </a:t>
            </a:r>
            <a:br>
              <a:rPr lang="en-US" sz="7200"/>
            </a:br>
            <a:r>
              <a:rPr lang="en-US" sz="5300"/>
              <a:t>zu Euren Erfahrungen</a:t>
            </a:r>
            <a:endParaRPr sz="5300"/>
          </a:p>
        </p:txBody>
      </p:sp>
      <p:sp>
        <p:nvSpPr>
          <p:cNvPr id="502" name="Google Shape;502;p70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Gibt es vorher noch Fragen oder Anmerkungen?</a:t>
            </a:r>
            <a:endParaRPr/>
          </a:p>
        </p:txBody>
      </p:sp>
      <p:sp>
        <p:nvSpPr>
          <p:cNvPr id="503" name="Google Shape;503;p70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Gruppenarbeit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7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Themen für die Gruppenarbeit</a:t>
            </a:r>
            <a:endParaRPr sz="4000"/>
          </a:p>
        </p:txBody>
      </p:sp>
      <p:sp>
        <p:nvSpPr>
          <p:cNvPr id="510" name="Google Shape;510;p71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1️⃣ Automatisiertes Feedback</a:t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/>
              <a:t>2️⃣ Feedback durch Menschen</a:t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/>
              <a:t>3️⃣ </a:t>
            </a:r>
            <a:r>
              <a:rPr lang="en-US" sz="3600"/>
              <a:t>Feedback-Kultur fördern</a:t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/>
              <a:t>4️⃣ </a:t>
            </a:r>
            <a:r>
              <a:rPr lang="en-US" sz="3600"/>
              <a:t>Hands-On Moodle (ausprobieren)</a:t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/>
              <a:t>jeweils: </a:t>
            </a:r>
            <a:r>
              <a:rPr lang="en-US" sz="3600"/>
              <a:t>Beispiele, Stolpersteine, Erfolgsfaktoren</a:t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b="1" sz="3600">
              <a:solidFill>
                <a:srgbClr val="EF533A"/>
              </a:solidFill>
            </a:endParaRPr>
          </a:p>
        </p:txBody>
      </p:sp>
      <p:sp>
        <p:nvSpPr>
          <p:cNvPr id="511" name="Google Shape;511;p71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Gruppenarbeit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72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Themen für die Gruppenarbeit</a:t>
            </a:r>
            <a:endParaRPr sz="4000"/>
          </a:p>
        </p:txBody>
      </p:sp>
      <p:sp>
        <p:nvSpPr>
          <p:cNvPr id="518" name="Google Shape;518;p72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1️⃣ Automatisiertes Feedback</a:t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/>
              <a:t>2️⃣ Feedback durch Menschen</a:t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/>
              <a:t>3️⃣ Feedback-Kultur fördern</a:t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/>
              <a:t>4️⃣ Hands-On Moodle (ausprobieren)</a:t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/>
              <a:t>jeweils: Beispiele, Stolpersteine, Erfolgsfaktoren</a:t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b="1" lang="en-US" sz="3600">
                <a:solidFill>
                  <a:srgbClr val="EF533A"/>
                </a:solidFill>
              </a:rPr>
              <a:t>👉 Bedarf an weiteren Themen?</a:t>
            </a:r>
            <a:endParaRPr b="1" sz="3600">
              <a:solidFill>
                <a:srgbClr val="EF533A"/>
              </a:solidFill>
            </a:endParaRPr>
          </a:p>
        </p:txBody>
      </p:sp>
      <p:sp>
        <p:nvSpPr>
          <p:cNvPr id="519" name="Google Shape;519;p72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Gruppenarbeit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73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/>
              <a:t>Arbeitsweise </a:t>
            </a:r>
            <a:r>
              <a:rPr lang="en-US" sz="4000"/>
              <a:t>für die Gruppenarbeit</a:t>
            </a:r>
            <a:endParaRPr sz="4000"/>
          </a:p>
        </p:txBody>
      </p:sp>
      <p:sp>
        <p:nvSpPr>
          <p:cNvPr id="526" name="Google Shape;526;p73"/>
          <p:cNvSpPr txBox="1"/>
          <p:nvPr>
            <p:ph idx="1" type="body"/>
          </p:nvPr>
        </p:nvSpPr>
        <p:spPr>
          <a:xfrm>
            <a:off x="373650" y="1452725"/>
            <a:ext cx="68319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lnSpcReduction="10000"/>
          </a:bodyPr>
          <a:lstStyle/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3600"/>
              <a:t>ca. 5 Personen pro Gruppe</a:t>
            </a:r>
            <a:endParaRPr sz="3600"/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3600"/>
              <a:t>Startet mit einem Thema.</a:t>
            </a:r>
            <a:endParaRPr sz="3600"/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3600"/>
              <a:buChar char="●"/>
            </a:pPr>
            <a:r>
              <a:rPr b="1" lang="en-US" sz="3600">
                <a:solidFill>
                  <a:srgbClr val="EF533A"/>
                </a:solidFill>
              </a:rPr>
              <a:t>Dokumentiert!</a:t>
            </a:r>
            <a:endParaRPr b="1" sz="3600">
              <a:solidFill>
                <a:srgbClr val="EF533A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3600"/>
              <a:t>optional: Themenwechsel</a:t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/>
              <a:t>bis 11:10</a:t>
            </a:r>
            <a:endParaRPr/>
          </a:p>
        </p:txBody>
      </p:sp>
      <p:sp>
        <p:nvSpPr>
          <p:cNvPr id="527" name="Google Shape;527;p73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Gruppenarbeit</a:t>
            </a:r>
            <a:endParaRPr/>
          </a:p>
        </p:txBody>
      </p:sp>
      <p:sp>
        <p:nvSpPr>
          <p:cNvPr id="528" name="Google Shape;528;p73"/>
          <p:cNvSpPr txBox="1"/>
          <p:nvPr/>
        </p:nvSpPr>
        <p:spPr>
          <a:xfrm>
            <a:off x="6683575" y="4853588"/>
            <a:ext cx="4947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hlink"/>
                </a:solidFill>
                <a:latin typeface="Work Sans"/>
                <a:ea typeface="Work Sans"/>
                <a:cs typeface="Work Sans"/>
                <a:sym typeface="Work Sans"/>
                <a:hlinkClick r:id="rId3"/>
              </a:rPr>
              <a:t>https://etherpad.th-luebeck.de/p/hcu25-FeedbackWS</a:t>
            </a:r>
            <a:endParaRPr sz="2400">
              <a:latin typeface="Work Sans"/>
              <a:ea typeface="Work Sans"/>
              <a:cs typeface="Work Sans"/>
              <a:sym typeface="Work Sans"/>
            </a:endParaRPr>
          </a:p>
        </p:txBody>
      </p:sp>
      <p:pic>
        <p:nvPicPr>
          <p:cNvPr id="529" name="Google Shape;529;p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75449" y="1509276"/>
            <a:ext cx="3344325" cy="3344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74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/>
              <a:t>Eure Ergebnisse </a:t>
            </a:r>
            <a:br>
              <a:rPr lang="en-US" sz="7200"/>
            </a:br>
            <a:r>
              <a:rPr lang="en-US" sz="7200"/>
              <a:t>im Spotlight</a:t>
            </a:r>
            <a:endParaRPr sz="7200"/>
          </a:p>
        </p:txBody>
      </p:sp>
      <p:sp>
        <p:nvSpPr>
          <p:cNvPr id="536" name="Google Shape;536;p74"/>
          <p:cNvSpPr txBox="1"/>
          <p:nvPr>
            <p:ph idx="1" type="subTitle"/>
          </p:nvPr>
        </p:nvSpPr>
        <p:spPr>
          <a:xfrm>
            <a:off x="415600" y="3778824"/>
            <a:ext cx="11360700" cy="12441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lnSpcReduction="10000"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700"/>
              <a:t>Bitte stellt 1 Beispiel pro Gruppe vor</a:t>
            </a:r>
            <a:endParaRPr sz="3700"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367"/>
              <a:t>bspw. besonders großer Stolperstein oder überraschendster Erfolgsfaktor</a:t>
            </a:r>
            <a:endParaRPr sz="2367"/>
          </a:p>
        </p:txBody>
      </p:sp>
      <p:sp>
        <p:nvSpPr>
          <p:cNvPr id="537" name="Google Shape;537;p74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Ergebnisse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75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“M</a:t>
            </a:r>
            <a:r>
              <a:rPr lang="en-US" sz="3000"/>
              <a:t>ein”</a:t>
            </a:r>
            <a:endParaRPr sz="3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/>
              <a:t>Fazit</a:t>
            </a:r>
            <a:endParaRPr sz="9600"/>
          </a:p>
        </p:txBody>
      </p:sp>
      <p:sp>
        <p:nvSpPr>
          <p:cNvPr id="544" name="Google Shape;544;p75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Stand: vor dem Workshop</a:t>
            </a:r>
            <a:endParaRPr/>
          </a:p>
        </p:txBody>
      </p:sp>
      <p:sp>
        <p:nvSpPr>
          <p:cNvPr id="545" name="Google Shape;545;p75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Fazit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76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4030"/>
              <a:t>Besonderheiten von “digitalem” Feedback</a:t>
            </a:r>
            <a:endParaRPr sz="4030"/>
          </a:p>
        </p:txBody>
      </p:sp>
      <p:sp>
        <p:nvSpPr>
          <p:cNvPr id="552" name="Google Shape;552;p76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Direktheit, o</a:t>
            </a:r>
            <a:r>
              <a:rPr lang="en-US"/>
              <a:t>rts- &amp; zeitunabhängig</a:t>
            </a:r>
            <a:endParaRPr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automatisierbar &amp; skalierbar</a:t>
            </a:r>
            <a:endParaRPr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vielfältige Formate</a:t>
            </a:r>
            <a:endParaRPr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individualisierbar → Lernstand, barrieresensibel, Learn-Life-Balance</a:t>
            </a:r>
            <a:endParaRPr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Rückmeldungen können gespeichert und später reflektiert werden</a:t>
            </a:r>
            <a:endParaRPr/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SzPts val="2400"/>
              <a:buChar char="●"/>
            </a:pPr>
            <a:r>
              <a:rPr lang="en-US"/>
              <a:t>Betonung, Körpersprache, Rückfragemöglichkeiten fehlen </a:t>
            </a:r>
            <a:br>
              <a:rPr lang="en-US"/>
            </a:br>
            <a:r>
              <a:rPr lang="en-US"/>
              <a:t>→ Sprache wichtig</a:t>
            </a:r>
            <a:endParaRPr/>
          </a:p>
          <a:p>
            <a:pPr indent="-381000" lvl="0" marL="457200" rtl="0" algn="l">
              <a:spcBef>
                <a:spcPts val="1000"/>
              </a:spcBef>
              <a:spcAft>
                <a:spcPts val="1000"/>
              </a:spcAft>
              <a:buSzPts val="2400"/>
              <a:buChar char="●"/>
            </a:pPr>
            <a:r>
              <a:rPr lang="en-US"/>
              <a:t>technische Umsetzungskompetenzen und ggf. Support nötig</a:t>
            </a:r>
            <a:endParaRPr/>
          </a:p>
        </p:txBody>
      </p:sp>
      <p:sp>
        <p:nvSpPr>
          <p:cNvPr id="553" name="Google Shape;553;p76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Fazit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77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Feedback-Kultur entsteht nicht allein durch Technik</a:t>
            </a:r>
            <a:endParaRPr/>
          </a:p>
        </p:txBody>
      </p:sp>
      <p:sp>
        <p:nvSpPr>
          <p:cNvPr id="560" name="Google Shape;560;p77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sondern durch Menschen, die diese nutzen und mitgestalten!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1" name="Google Shape;561;p77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Fazit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78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Digitale (Lern-)Räume verändern wie, wann und mit wem </a:t>
            </a:r>
            <a:br>
              <a:rPr lang="en-US"/>
            </a:br>
            <a:r>
              <a:rPr lang="en-US"/>
              <a:t>Feedback stattfindet.</a:t>
            </a:r>
            <a:endParaRPr/>
          </a:p>
        </p:txBody>
      </p:sp>
      <p:sp>
        <p:nvSpPr>
          <p:cNvPr id="568" name="Google Shape;568;p78"/>
          <p:cNvSpPr txBox="1"/>
          <p:nvPr>
            <p:ph idx="1" type="subTitle"/>
          </p:nvPr>
        </p:nvSpPr>
        <p:spPr>
          <a:xfrm>
            <a:off x="415600" y="3778825"/>
            <a:ext cx="11360700" cy="15588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Neue </a:t>
            </a:r>
            <a:r>
              <a:rPr b="1" lang="en-US"/>
              <a:t>Chancen</a:t>
            </a:r>
            <a:r>
              <a:rPr lang="en-US"/>
              <a:t> für Teilhabe</a:t>
            </a:r>
            <a:br>
              <a:rPr lang="en-US"/>
            </a:br>
            <a:r>
              <a:rPr lang="en-US"/>
              <a:t>aber auch </a:t>
            </a:r>
            <a:r>
              <a:rPr b="1" lang="en-US"/>
              <a:t>Herausforderungen</a:t>
            </a:r>
            <a:r>
              <a:rPr lang="en-US"/>
              <a:t> für Beziehung &amp; Motivation!</a:t>
            </a:r>
            <a:endParaRPr/>
          </a:p>
        </p:txBody>
      </p:sp>
      <p:sp>
        <p:nvSpPr>
          <p:cNvPr id="569" name="Google Shape;569;p78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Fazit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3"/>
          <p:cNvSpPr txBox="1"/>
          <p:nvPr>
            <p:ph idx="2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Über Euch</a:t>
            </a:r>
            <a:endParaRPr/>
          </a:p>
        </p:txBody>
      </p:sp>
      <p:sp>
        <p:nvSpPr>
          <p:cNvPr id="256" name="Google Shape;256;p43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solidFill>
                  <a:srgbClr val="003064"/>
                </a:solidFill>
              </a:rPr>
              <a:t>Wer nutzt Moodle?</a:t>
            </a:r>
            <a:endParaRPr sz="6000">
              <a:solidFill>
                <a:srgbClr val="00306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Work Sans"/>
                <a:ea typeface="Work Sans"/>
                <a:cs typeface="Work Sans"/>
                <a:sym typeface="Work Sans"/>
              </a:rPr>
              <a:t>eigene Lehre/Studium</a:t>
            </a:r>
            <a:endParaRPr sz="3000">
              <a:latin typeface="Work Sans"/>
              <a:ea typeface="Work Sans"/>
              <a:cs typeface="Work Sans"/>
              <a:sym typeface="Work San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4" name="Google Shape;574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2861" y="2900178"/>
            <a:ext cx="2648850" cy="2648848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142875" rotWithShape="0" algn="bl" dir="2700000" dist="95250">
              <a:srgbClr val="000000">
                <a:alpha val="20000"/>
              </a:srgbClr>
            </a:outerShdw>
          </a:effectLst>
        </p:spPr>
      </p:pic>
      <p:sp>
        <p:nvSpPr>
          <p:cNvPr id="575" name="Google Shape;575;p79"/>
          <p:cNvSpPr txBox="1"/>
          <p:nvPr/>
        </p:nvSpPr>
        <p:spPr>
          <a:xfrm>
            <a:off x="4399125" y="2900175"/>
            <a:ext cx="7501200" cy="264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rPr>
              <a:t>Anja Lorenz, </a:t>
            </a:r>
            <a:br>
              <a:rPr lang="en-US" sz="36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rPr>
            </a:br>
            <a:r>
              <a:rPr lang="en-US" sz="36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rPr>
              <a:t>📨</a:t>
            </a:r>
            <a:r>
              <a:rPr lang="en-US" sz="36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rPr>
              <a:t> </a:t>
            </a:r>
            <a:r>
              <a:rPr lang="en-US" sz="3600" u="sng">
                <a:solidFill>
                  <a:schemeClr val="hlink"/>
                </a:solidFill>
                <a:latin typeface="Work Sans"/>
                <a:ea typeface="Work Sans"/>
                <a:cs typeface="Work Sans"/>
                <a:sym typeface="Work Sans"/>
                <a:hlinkClick r:id="rId4"/>
              </a:rPr>
              <a:t>anja.lorenz@dlc.sh</a:t>
            </a:r>
            <a:endParaRPr sz="3600">
              <a:solidFill>
                <a:schemeClr val="dk2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dk2"/>
                </a:solidFill>
                <a:latin typeface="Work Sans"/>
                <a:ea typeface="Work Sans"/>
                <a:cs typeface="Work Sans"/>
                <a:sym typeface="Work Sans"/>
              </a:rPr>
              <a:t>🦣 </a:t>
            </a:r>
            <a:r>
              <a:rPr lang="en-US" sz="3600" u="sng">
                <a:solidFill>
                  <a:schemeClr val="hlink"/>
                </a:solidFill>
                <a:latin typeface="Work Sans"/>
                <a:ea typeface="Work Sans"/>
                <a:cs typeface="Work Sans"/>
                <a:sym typeface="Work Sans"/>
                <a:hlinkClick r:id="rId5"/>
              </a:rPr>
              <a:t>@anjalorenz@bildung.social</a:t>
            </a:r>
            <a:endParaRPr sz="3600">
              <a:solidFill>
                <a:schemeClr val="dk2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576" name="Google Shape;576;p79"/>
          <p:cNvSpPr/>
          <p:nvPr/>
        </p:nvSpPr>
        <p:spPr>
          <a:xfrm>
            <a:off x="117600" y="804650"/>
            <a:ext cx="11782800" cy="1386600"/>
          </a:xfrm>
          <a:prstGeom prst="rect">
            <a:avLst/>
          </a:prstGeom>
          <a:solidFill>
            <a:srgbClr val="EF533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7" name="Google Shape;577;p79"/>
          <p:cNvSpPr txBox="1"/>
          <p:nvPr>
            <p:ph idx="4294967295" type="title"/>
          </p:nvPr>
        </p:nvSpPr>
        <p:spPr>
          <a:xfrm>
            <a:off x="117600" y="811288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28575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solidFill>
                  <a:schemeClr val="lt1"/>
                </a:solidFill>
              </a:rPr>
              <a:t>Vielen Dank!</a:t>
            </a:r>
            <a:endParaRPr>
              <a:solidFill>
                <a:schemeClr val="lt1"/>
              </a:solidFill>
            </a:endParaRPr>
          </a:p>
          <a:p>
            <a:pPr indent="0" lvl="0" marL="28575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Slides: </a:t>
            </a:r>
            <a:r>
              <a:rPr lang="en-US" sz="1800" u="sng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https://kurzlinks.de/summer25-moodlefeedback</a:t>
            </a:r>
            <a:r>
              <a:rPr lang="en-US" sz="1800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 </a:t>
            </a:r>
            <a:endParaRPr sz="1800">
              <a:solidFill>
                <a:schemeClr val="lt1"/>
              </a:solidFill>
              <a:latin typeface="Work Sans Medium"/>
              <a:ea typeface="Work Sans Medium"/>
              <a:cs typeface="Work Sans Medium"/>
              <a:sym typeface="Work Sans Medium"/>
            </a:endParaRPr>
          </a:p>
        </p:txBody>
      </p:sp>
      <p:sp>
        <p:nvSpPr>
          <p:cNvPr id="578" name="Google Shape;578;p79"/>
          <p:cNvSpPr txBox="1"/>
          <p:nvPr>
            <p:ph idx="2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lnSpcReduction="1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0" lang="en-US">
                <a:latin typeface="Work Sans SemiBold"/>
                <a:ea typeface="Work Sans SemiBold"/>
                <a:cs typeface="Work Sans SemiBold"/>
                <a:sym typeface="Work Sans SemiBold"/>
              </a:rPr>
              <a:t>Online auf </a:t>
            </a:r>
            <a:r>
              <a:rPr b="0" lang="en-US" u="sng">
                <a:latin typeface="Work Sans SemiBold"/>
                <a:ea typeface="Work Sans SemiBold"/>
                <a:cs typeface="Work Sans SemiBold"/>
                <a:sym typeface="Work Sans SemiBold"/>
                <a:hlinkClick r:id="rId7"/>
              </a:rPr>
              <a:t>dlc.sh</a:t>
            </a:r>
            <a:endParaRPr b="0"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pic>
        <p:nvPicPr>
          <p:cNvPr id="579" name="Google Shape;579;p79" title="QR Code kurzlinks-de-uff25-dlc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653925" y="942275"/>
            <a:ext cx="1125900" cy="112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80"/>
          <p:cNvSpPr txBox="1"/>
          <p:nvPr>
            <p:ph type="title"/>
          </p:nvPr>
        </p:nvSpPr>
        <p:spPr>
          <a:xfrm>
            <a:off x="262500" y="-72075"/>
            <a:ext cx="117957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6000"/>
              <a:t>Digital Learning Campus </a:t>
            </a:r>
            <a:r>
              <a:rPr lang="en-US" sz="6000"/>
              <a:t>(DLC)</a:t>
            </a:r>
            <a:endParaRPr b="0" sz="6000"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7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rPr>
              <a:t>Future Skills vor der Haustür</a:t>
            </a:r>
            <a:endParaRPr sz="3700">
              <a:solidFill>
                <a:srgbClr val="003064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pic>
        <p:nvPicPr>
          <p:cNvPr id="585" name="Google Shape;585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4863" y="3955100"/>
            <a:ext cx="11162275" cy="1898875"/>
          </a:xfrm>
          <a:prstGeom prst="rect">
            <a:avLst/>
          </a:prstGeom>
          <a:noFill/>
          <a:ln>
            <a:noFill/>
          </a:ln>
        </p:spPr>
      </p:pic>
      <p:sp>
        <p:nvSpPr>
          <p:cNvPr id="586" name="Google Shape;586;p80"/>
          <p:cNvSpPr txBox="1"/>
          <p:nvPr>
            <p:ph idx="2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81"/>
          <p:cNvSpPr txBox="1"/>
          <p:nvPr/>
        </p:nvSpPr>
        <p:spPr>
          <a:xfrm>
            <a:off x="0" y="154325"/>
            <a:ext cx="12192000" cy="132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F533A"/>
              </a:buClr>
              <a:buSzPts val="3700"/>
              <a:buFont typeface="Work Sans"/>
              <a:buNone/>
            </a:pPr>
            <a:r>
              <a:rPr b="1" lang="en-US" sz="3700">
                <a:solidFill>
                  <a:srgbClr val="EF533A"/>
                </a:solidFill>
                <a:latin typeface="Work Sans"/>
                <a:ea typeface="Work Sans"/>
                <a:cs typeface="Work Sans"/>
                <a:sym typeface="Work Sans"/>
              </a:rPr>
              <a:t>Future Skills </a:t>
            </a:r>
            <a:br>
              <a:rPr b="1" lang="en-US" sz="3700">
                <a:solidFill>
                  <a:srgbClr val="EF533A"/>
                </a:solidFill>
                <a:latin typeface="Work Sans"/>
                <a:ea typeface="Work Sans"/>
                <a:cs typeface="Work Sans"/>
                <a:sym typeface="Work Sans"/>
              </a:rPr>
            </a:br>
            <a:r>
              <a:rPr b="1" lang="en-US" sz="3700">
                <a:solidFill>
                  <a:srgbClr val="EF533A"/>
                </a:solidFill>
                <a:latin typeface="Work Sans"/>
                <a:ea typeface="Work Sans"/>
                <a:cs typeface="Work Sans"/>
                <a:sym typeface="Work Sans"/>
              </a:rPr>
              <a:t>für alle</a:t>
            </a:r>
            <a:r>
              <a:rPr b="1" lang="en-US" sz="3700">
                <a:solidFill>
                  <a:srgbClr val="EF533A"/>
                </a:solidFill>
                <a:latin typeface="Work Sans"/>
                <a:ea typeface="Work Sans"/>
                <a:cs typeface="Work Sans"/>
                <a:sym typeface="Work Sans"/>
              </a:rPr>
              <a:t>: </a:t>
            </a:r>
            <a:r>
              <a:rPr b="1" lang="en-US" sz="3700" u="sng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dlc.sh</a:t>
            </a:r>
            <a:endParaRPr>
              <a:solidFill>
                <a:srgbClr val="003064"/>
              </a:solidFill>
            </a:endParaRPr>
          </a:p>
        </p:txBody>
      </p:sp>
      <p:pic>
        <p:nvPicPr>
          <p:cNvPr descr="Ein Bild, das Im Haus, Wand, Computer, Ausgabegerät enthält.&#10;&#10;KI-generierte Inhalte können fehlerhaft sein." id="593" name="Google Shape;593;p81"/>
          <p:cNvPicPr preferRelativeResize="0"/>
          <p:nvPr/>
        </p:nvPicPr>
        <p:blipFill rotWithShape="1">
          <a:blip r:embed="rId4">
            <a:alphaModFix/>
          </a:blip>
          <a:srcRect b="0" l="0" r="0" t="14037"/>
          <a:stretch/>
        </p:blipFill>
        <p:spPr>
          <a:xfrm>
            <a:off x="2269450" y="1347075"/>
            <a:ext cx="7653099" cy="4554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81"/>
          <p:cNvPicPr preferRelativeResize="0"/>
          <p:nvPr/>
        </p:nvPicPr>
        <p:blipFill rotWithShape="1">
          <a:blip r:embed="rId5">
            <a:alphaModFix/>
          </a:blip>
          <a:srcRect b="3232" l="0" r="0" t="0"/>
          <a:stretch/>
        </p:blipFill>
        <p:spPr>
          <a:xfrm>
            <a:off x="4508085" y="2391633"/>
            <a:ext cx="3181848" cy="20188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82"/>
          <p:cNvSpPr txBox="1"/>
          <p:nvPr>
            <p:ph type="title"/>
          </p:nvPr>
        </p:nvSpPr>
        <p:spPr>
          <a:xfrm>
            <a:off x="415600" y="593375"/>
            <a:ext cx="53331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Rolle der Lehrenden</a:t>
            </a:r>
            <a:endParaRPr/>
          </a:p>
        </p:txBody>
      </p:sp>
      <p:sp>
        <p:nvSpPr>
          <p:cNvPr id="601" name="Google Shape;601;p82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Rahmen schaffen:</a:t>
            </a:r>
            <a:r>
              <a:rPr lang="en-US" sz="2000"/>
              <a:t> Feedback strukturiert ins Kursdesign einbauen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Vorbild sein:</a:t>
            </a:r>
            <a:r>
              <a:rPr lang="en-US" sz="2000"/>
              <a:t> selbst Feedback geben und Feedback annehmen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Wertschätzung zeigen:</a:t>
            </a:r>
            <a:r>
              <a:rPr lang="en-US" sz="2000"/>
              <a:t> positive, konstruktive Sprache nutzen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SzPts val="2000"/>
              <a:buChar char="●"/>
            </a:pPr>
            <a:r>
              <a:rPr b="1" lang="en-US" sz="2000"/>
              <a:t>Moderieren:</a:t>
            </a:r>
            <a:r>
              <a:rPr lang="en-US" sz="2000"/>
              <a:t> Feedbackprozesse begleiten, lenken, verstetigen</a:t>
            </a:r>
            <a:endParaRPr sz="2000"/>
          </a:p>
        </p:txBody>
      </p:sp>
      <p:sp>
        <p:nvSpPr>
          <p:cNvPr id="602" name="Google Shape;602;p82"/>
          <p:cNvSpPr txBox="1"/>
          <p:nvPr>
            <p:ph idx="4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83"/>
          <p:cNvSpPr txBox="1"/>
          <p:nvPr>
            <p:ph type="title"/>
          </p:nvPr>
        </p:nvSpPr>
        <p:spPr>
          <a:xfrm>
            <a:off x="415600" y="593375"/>
            <a:ext cx="53331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Rolle der Lehrenden</a:t>
            </a:r>
            <a:endParaRPr/>
          </a:p>
        </p:txBody>
      </p:sp>
      <p:sp>
        <p:nvSpPr>
          <p:cNvPr id="609" name="Google Shape;609;p83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Rahmen schaffen:</a:t>
            </a:r>
            <a:r>
              <a:rPr lang="en-US" sz="2000"/>
              <a:t> Feedback strukturiert ins Kursdesign einbauen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Vorbild sein:</a:t>
            </a:r>
            <a:r>
              <a:rPr lang="en-US" sz="2000"/>
              <a:t> selbst Feedback geben und Feedback annehmen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Wertschätzung zeigen:</a:t>
            </a:r>
            <a:r>
              <a:rPr lang="en-US" sz="2000"/>
              <a:t> positive, konstruktive Sprache nutzen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SzPts val="2000"/>
              <a:buChar char="●"/>
            </a:pPr>
            <a:r>
              <a:rPr b="1" lang="en-US" sz="2000"/>
              <a:t>Moderieren:</a:t>
            </a:r>
            <a:r>
              <a:rPr lang="en-US" sz="2000"/>
              <a:t> Feedbackprozesse begleiten, lenken, verstetigen</a:t>
            </a:r>
            <a:endParaRPr sz="2000"/>
          </a:p>
        </p:txBody>
      </p:sp>
      <p:sp>
        <p:nvSpPr>
          <p:cNvPr id="610" name="Google Shape;610;p83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Aktiv einbringen:</a:t>
            </a:r>
            <a:r>
              <a:rPr lang="en-US" sz="2000"/>
              <a:t> Peer-Feedback geben und annehmen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Verantwortung übernehmen:</a:t>
            </a:r>
            <a:r>
              <a:rPr lang="en-US" sz="2000"/>
              <a:t> konstruktiv und respektvoll Rückmeldung geben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Selbstreflexion stärken:</a:t>
            </a:r>
            <a:r>
              <a:rPr lang="en-US" sz="2000"/>
              <a:t> eigenes Lernen durch Feedback reflektieren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SzPts val="2000"/>
              <a:buChar char="●"/>
            </a:pPr>
            <a:r>
              <a:rPr b="1" lang="en-US" sz="2000"/>
              <a:t>Kultur mitgestalten:</a:t>
            </a:r>
            <a:r>
              <a:rPr lang="en-US" sz="2000"/>
              <a:t> Feedback als gemeinsamen Lernprozess verstehen</a:t>
            </a:r>
            <a:endParaRPr sz="2000"/>
          </a:p>
        </p:txBody>
      </p:sp>
      <p:sp>
        <p:nvSpPr>
          <p:cNvPr id="611" name="Google Shape;611;p83"/>
          <p:cNvSpPr txBox="1"/>
          <p:nvPr>
            <p:ph idx="4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sp>
        <p:nvSpPr>
          <p:cNvPr id="612" name="Google Shape;612;p83"/>
          <p:cNvSpPr txBox="1"/>
          <p:nvPr>
            <p:ph type="title"/>
          </p:nvPr>
        </p:nvSpPr>
        <p:spPr>
          <a:xfrm>
            <a:off x="6443200" y="593375"/>
            <a:ext cx="53331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Rolle der Lernenden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84"/>
          <p:cNvSpPr txBox="1"/>
          <p:nvPr>
            <p:ph type="title"/>
          </p:nvPr>
        </p:nvSpPr>
        <p:spPr>
          <a:xfrm>
            <a:off x="415600" y="593375"/>
            <a:ext cx="53331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Rolle der Lehrenden</a:t>
            </a:r>
            <a:endParaRPr/>
          </a:p>
        </p:txBody>
      </p:sp>
      <p:sp>
        <p:nvSpPr>
          <p:cNvPr id="619" name="Google Shape;619;p84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Rahmen schaffen:</a:t>
            </a:r>
            <a:r>
              <a:rPr lang="en-US" sz="2000"/>
              <a:t> Feedback strukturiert ins Kursdesign einbauen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Vorbild sein:</a:t>
            </a:r>
            <a:r>
              <a:rPr lang="en-US" sz="2000"/>
              <a:t> selbst Feedback geben und Feedback annehmen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Wertschätzung zeigen:</a:t>
            </a:r>
            <a:r>
              <a:rPr lang="en-US" sz="2000"/>
              <a:t> positive, konstruktive Sprache nutzen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SzPts val="2000"/>
              <a:buChar char="●"/>
            </a:pPr>
            <a:r>
              <a:rPr b="1" lang="en-US" sz="2000"/>
              <a:t>Moderieren:</a:t>
            </a:r>
            <a:r>
              <a:rPr lang="en-US" sz="2000"/>
              <a:t> Feedbackprozesse begleiten, lenken, verstetigen</a:t>
            </a:r>
            <a:endParaRPr sz="2000"/>
          </a:p>
        </p:txBody>
      </p:sp>
      <p:sp>
        <p:nvSpPr>
          <p:cNvPr id="620" name="Google Shape;620;p84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Aktiv einbringen:</a:t>
            </a:r>
            <a:r>
              <a:rPr lang="en-US" sz="2000"/>
              <a:t> Peer-Feedback geben und annehmen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Verantwortung übernehmen:</a:t>
            </a:r>
            <a:r>
              <a:rPr lang="en-US" sz="2000"/>
              <a:t> konstruktiv und respektvoll Rückmeldung geben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0"/>
              </a:spcAft>
              <a:buSzPts val="2000"/>
              <a:buChar char="●"/>
            </a:pPr>
            <a:r>
              <a:rPr b="1" lang="en-US" sz="2000"/>
              <a:t>Selbstreflexion stärken:</a:t>
            </a:r>
            <a:r>
              <a:rPr lang="en-US" sz="2000"/>
              <a:t> eigenes Lernen durch Feedback reflektieren</a:t>
            </a:r>
            <a:endParaRPr sz="2000"/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SzPts val="2000"/>
              <a:buChar char="●"/>
            </a:pPr>
            <a:r>
              <a:rPr b="1" lang="en-US" sz="2000"/>
              <a:t>Kultur mitgestalten:</a:t>
            </a:r>
            <a:r>
              <a:rPr lang="en-US" sz="2000"/>
              <a:t> Feedback als gemeinsamen Lernprozess verstehen</a:t>
            </a:r>
            <a:endParaRPr sz="2000"/>
          </a:p>
        </p:txBody>
      </p:sp>
      <p:sp>
        <p:nvSpPr>
          <p:cNvPr id="621" name="Google Shape;621;p84"/>
          <p:cNvSpPr txBox="1"/>
          <p:nvPr>
            <p:ph idx="4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sp>
        <p:nvSpPr>
          <p:cNvPr id="622" name="Google Shape;622;p84"/>
          <p:cNvSpPr txBox="1"/>
          <p:nvPr>
            <p:ph type="title"/>
          </p:nvPr>
        </p:nvSpPr>
        <p:spPr>
          <a:xfrm>
            <a:off x="6443200" y="593375"/>
            <a:ext cx="53331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Rolle der Lernenden</a:t>
            </a:r>
            <a:endParaRPr/>
          </a:p>
        </p:txBody>
      </p:sp>
      <p:sp>
        <p:nvSpPr>
          <p:cNvPr id="623" name="Google Shape;623;p84"/>
          <p:cNvSpPr txBox="1"/>
          <p:nvPr/>
        </p:nvSpPr>
        <p:spPr>
          <a:xfrm>
            <a:off x="0" y="5442358"/>
            <a:ext cx="121920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rgbClr val="EF533A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👉 Feedback ist kein „Service“ der Lehrenden, sondern ein gemeinsamer Prozess.</a:t>
            </a:r>
            <a:endParaRPr sz="2300">
              <a:solidFill>
                <a:srgbClr val="EF533A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85"/>
          <p:cNvSpPr txBox="1"/>
          <p:nvPr>
            <p:ph idx="2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Impuls</a:t>
            </a:r>
            <a:endParaRPr/>
          </a:p>
        </p:txBody>
      </p:sp>
      <p:pic>
        <p:nvPicPr>
          <p:cNvPr id="630" name="Google Shape;630;p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70873" y="1639388"/>
            <a:ext cx="7650749" cy="1516725"/>
          </a:xfrm>
          <a:prstGeom prst="rect">
            <a:avLst/>
          </a:prstGeom>
          <a:noFill/>
          <a:ln>
            <a:noFill/>
          </a:ln>
        </p:spPr>
      </p:pic>
      <p:sp>
        <p:nvSpPr>
          <p:cNvPr id="631" name="Google Shape;631;p85"/>
          <p:cNvSpPr txBox="1"/>
          <p:nvPr/>
        </p:nvSpPr>
        <p:spPr>
          <a:xfrm>
            <a:off x="2270375" y="3300875"/>
            <a:ext cx="8499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2400"/>
              <a:buFont typeface="Work Sans"/>
              <a:buChar char="●"/>
            </a:pPr>
            <a:r>
              <a:rPr lang="en-US" sz="24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rPr>
              <a:t>2020–2023</a:t>
            </a:r>
            <a:endParaRPr sz="2400">
              <a:solidFill>
                <a:srgbClr val="003064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2400"/>
              <a:buFont typeface="Work Sans"/>
              <a:buChar char="●"/>
            </a:pPr>
            <a:r>
              <a:rPr lang="en-US" sz="24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rPr>
              <a:t>168 Online-Kurse</a:t>
            </a:r>
            <a:r>
              <a:rPr lang="en-US" sz="12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rPr>
              <a:t>   Stand: 03.06.2024</a:t>
            </a:r>
            <a:endParaRPr sz="2400">
              <a:solidFill>
                <a:srgbClr val="003064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2400"/>
              <a:buFont typeface="Work Sans"/>
              <a:buChar char="●"/>
            </a:pPr>
            <a:r>
              <a:rPr lang="en-US" sz="24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rPr>
              <a:t>für </a:t>
            </a:r>
            <a:r>
              <a:rPr lang="en-US" sz="2400">
                <a:solidFill>
                  <a:srgbClr val="E4003A"/>
                </a:solidFill>
                <a:latin typeface="Work Sans"/>
                <a:ea typeface="Work Sans"/>
                <a:cs typeface="Work Sans"/>
                <a:sym typeface="Work Sans"/>
              </a:rPr>
              <a:t>alle</a:t>
            </a:r>
            <a:r>
              <a:rPr lang="en-US" sz="24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rPr>
              <a:t> rund 60.000 Studierenden in SH</a:t>
            </a:r>
            <a:endParaRPr sz="2400">
              <a:solidFill>
                <a:srgbClr val="003064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2400"/>
              <a:buFont typeface="Work Sans"/>
              <a:buChar char="●"/>
            </a:pPr>
            <a:r>
              <a:rPr lang="en-US" sz="24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rPr>
              <a:t>Anbindung der Hochschulen via SSO</a:t>
            </a:r>
            <a:endParaRPr sz="2400">
              <a:solidFill>
                <a:srgbClr val="003064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003064"/>
              </a:buClr>
              <a:buSzPts val="2400"/>
              <a:buFont typeface="Work Sans"/>
              <a:buChar char="●"/>
            </a:pPr>
            <a:r>
              <a:rPr lang="en-US" sz="2400">
                <a:solidFill>
                  <a:srgbClr val="003064"/>
                </a:solidFill>
                <a:latin typeface="Work Sans"/>
                <a:ea typeface="Work Sans"/>
                <a:cs typeface="Work Sans"/>
                <a:sym typeface="Work Sans"/>
              </a:rPr>
              <a:t>Schwerpunkt: Digitales und KI</a:t>
            </a:r>
            <a:endParaRPr sz="2400">
              <a:solidFill>
                <a:srgbClr val="003064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pic>
        <p:nvPicPr>
          <p:cNvPr id="632" name="Google Shape;632;p85"/>
          <p:cNvPicPr preferRelativeResize="0"/>
          <p:nvPr/>
        </p:nvPicPr>
        <p:blipFill rotWithShape="1">
          <a:blip r:embed="rId4">
            <a:alphaModFix/>
          </a:blip>
          <a:srcRect b="0" l="22145" r="22461" t="0"/>
          <a:stretch/>
        </p:blipFill>
        <p:spPr>
          <a:xfrm>
            <a:off x="9825600" y="4967550"/>
            <a:ext cx="2202125" cy="1118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4"/>
          <p:cNvSpPr txBox="1"/>
          <p:nvPr>
            <p:ph idx="2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Über Euch</a:t>
            </a:r>
            <a:endParaRPr/>
          </a:p>
        </p:txBody>
      </p:sp>
      <p:sp>
        <p:nvSpPr>
          <p:cNvPr id="263" name="Google Shape;263;p44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600">
                <a:solidFill>
                  <a:srgbClr val="003064"/>
                </a:solidFill>
              </a:rPr>
              <a:t>Wer nutzt andere LMS? Welche?</a:t>
            </a:r>
            <a:endParaRPr sz="3000"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264" name="Google Shape;264;p44"/>
          <p:cNvSpPr txBox="1"/>
          <p:nvPr/>
        </p:nvSpPr>
        <p:spPr>
          <a:xfrm>
            <a:off x="6585375" y="3984775"/>
            <a:ext cx="48342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500">
                <a:solidFill>
                  <a:srgbClr val="EF533A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rPr>
              <a:t>L</a:t>
            </a:r>
            <a:r>
              <a:rPr lang="en-US" sz="4500">
                <a:solidFill>
                  <a:srgbClr val="EF533A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rPr>
              <a:t>ern</a:t>
            </a:r>
            <a:r>
              <a:rPr b="1" lang="en-US" sz="4500">
                <a:solidFill>
                  <a:srgbClr val="EF533A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rPr>
              <a:t>M</a:t>
            </a:r>
            <a:r>
              <a:rPr lang="en-US" sz="4500">
                <a:solidFill>
                  <a:srgbClr val="EF533A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rPr>
              <a:t>anagement</a:t>
            </a:r>
            <a:r>
              <a:rPr b="1" lang="en-US" sz="4500">
                <a:solidFill>
                  <a:srgbClr val="EF533A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rPr>
              <a:t>S</a:t>
            </a:r>
            <a:r>
              <a:rPr lang="en-US" sz="4500">
                <a:solidFill>
                  <a:srgbClr val="EF533A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rPr>
              <a:t>ystem</a:t>
            </a:r>
            <a:endParaRPr sz="4500">
              <a:solidFill>
                <a:srgbClr val="EF533A"/>
              </a:solidFill>
              <a:latin typeface="Annie Use Your Telescope"/>
              <a:ea typeface="Annie Use Your Telescope"/>
              <a:cs typeface="Annie Use Your Telescope"/>
              <a:sym typeface="Annie Use Your Telescope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EF533A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rPr>
              <a:t>z. B. OLAT, ILIAS, Stud.IP</a:t>
            </a:r>
            <a:r>
              <a:rPr lang="en-US" sz="2800">
                <a:solidFill>
                  <a:srgbClr val="EF533A"/>
                </a:solidFill>
                <a:latin typeface="Annie Use Your Telescope"/>
                <a:ea typeface="Annie Use Your Telescope"/>
                <a:cs typeface="Annie Use Your Telescope"/>
                <a:sym typeface="Annie Use Your Telescope"/>
              </a:rPr>
              <a:t>…</a:t>
            </a:r>
            <a:endParaRPr sz="2800">
              <a:solidFill>
                <a:srgbClr val="EF533A"/>
              </a:solidFill>
              <a:latin typeface="Annie Use Your Telescope"/>
              <a:ea typeface="Annie Use Your Telescope"/>
              <a:cs typeface="Annie Use Your Telescope"/>
              <a:sym typeface="Annie Use Your Telescope"/>
            </a:endParaRPr>
          </a:p>
        </p:txBody>
      </p:sp>
      <p:cxnSp>
        <p:nvCxnSpPr>
          <p:cNvPr id="265" name="Google Shape;265;p44"/>
          <p:cNvCxnSpPr/>
          <p:nvPr/>
        </p:nvCxnSpPr>
        <p:spPr>
          <a:xfrm rot="10800000">
            <a:off x="8137350" y="3250600"/>
            <a:ext cx="440400" cy="786600"/>
          </a:xfrm>
          <a:prstGeom prst="straightConnector1">
            <a:avLst/>
          </a:prstGeom>
          <a:noFill/>
          <a:ln cap="flat" cmpd="sng" w="38100">
            <a:solidFill>
              <a:srgbClr val="EF533A"/>
            </a:solidFill>
            <a:prstDash val="solid"/>
            <a:round/>
            <a:headEnd len="med" w="med" type="none"/>
            <a:tailEnd len="med" w="med" type="stealth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5"/>
          <p:cNvSpPr txBox="1"/>
          <p:nvPr>
            <p:ph idx="2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Über Euch</a:t>
            </a:r>
            <a:endParaRPr/>
          </a:p>
        </p:txBody>
      </p:sp>
      <p:sp>
        <p:nvSpPr>
          <p:cNvPr id="272" name="Google Shape;272;p45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3064"/>
                </a:solidFill>
              </a:rPr>
              <a:t>Wer hat selbst schon Kurse/Inhalte im LMS erstellt?</a:t>
            </a:r>
            <a:endParaRPr sz="4800">
              <a:solidFill>
                <a:srgbClr val="003064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latin typeface="Work Sans"/>
                <a:ea typeface="Work Sans"/>
                <a:cs typeface="Work Sans"/>
                <a:sym typeface="Work Sans"/>
              </a:rPr>
              <a:t>Kurse, Materialien …</a:t>
            </a:r>
            <a:r>
              <a:rPr lang="en-US" sz="3000">
                <a:latin typeface="Work Sans"/>
                <a:ea typeface="Work Sans"/>
                <a:cs typeface="Work Sans"/>
                <a:sym typeface="Work Sans"/>
              </a:rPr>
              <a:t> mehr als PDF-Upload</a:t>
            </a:r>
            <a:endParaRPr sz="3000">
              <a:latin typeface="Work Sans"/>
              <a:ea typeface="Work Sans"/>
              <a:cs typeface="Work Sans"/>
              <a:sym typeface="Work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46"/>
          <p:cNvSpPr txBox="1"/>
          <p:nvPr>
            <p:ph idx="2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Über Euch</a:t>
            </a:r>
            <a:endParaRPr/>
          </a:p>
        </p:txBody>
      </p:sp>
      <p:sp>
        <p:nvSpPr>
          <p:cNvPr id="279" name="Google Shape;279;p46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800">
                <a:solidFill>
                  <a:srgbClr val="003064"/>
                </a:solidFill>
              </a:rPr>
              <a:t>Wer kennt/nutzt H5P?</a:t>
            </a:r>
            <a:endParaRPr sz="2800">
              <a:latin typeface="Work Sans"/>
              <a:ea typeface="Work Sans"/>
              <a:cs typeface="Work Sans"/>
              <a:sym typeface="Work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7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/>
              <a:t>Worum geht es heute?</a:t>
            </a:r>
            <a:endParaRPr sz="4800"/>
          </a:p>
        </p:txBody>
      </p:sp>
      <p:sp>
        <p:nvSpPr>
          <p:cNvPr id="286" name="Google Shape;286;p47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91440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✅	</a:t>
            </a:r>
            <a:r>
              <a:rPr lang="en-US" sz="3600"/>
              <a:t>Ankommen &amp; Einstieg</a:t>
            </a:r>
            <a:endParaRPr sz="3600"/>
          </a:p>
          <a:p>
            <a:pPr indent="-914400" lvl="0" marL="9144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287" name="Google Shape;287;p47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Ablauf des Workshops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8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/>
              <a:t>Worum geht es heute?</a:t>
            </a:r>
            <a:endParaRPr sz="4800"/>
          </a:p>
        </p:txBody>
      </p:sp>
      <p:sp>
        <p:nvSpPr>
          <p:cNvPr id="294" name="Google Shape;294;p48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-91440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✅	Ankommen &amp; Einstieg</a:t>
            </a:r>
            <a:endParaRPr sz="3600"/>
          </a:p>
          <a:p>
            <a:pPr indent="-914400" lvl="0" marL="9144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600"/>
              <a:t>🧢	Impuls: Feedback in Moodle</a:t>
            </a:r>
            <a:endParaRPr sz="3600"/>
          </a:p>
          <a:p>
            <a:pPr indent="-914400" lvl="0" marL="9144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/>
              <a:t>🤸‍♀️	Gruppenarbeit</a:t>
            </a:r>
            <a:br>
              <a:rPr lang="en-US" sz="3600"/>
            </a:br>
            <a:r>
              <a:rPr lang="en-US" sz="1800"/>
              <a:t>Austausch und/oder Ausprobieren im Moodle-Kurs</a:t>
            </a:r>
            <a:endParaRPr sz="1800"/>
          </a:p>
          <a:p>
            <a:pPr indent="-914400" lvl="0" marL="91440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-US" sz="3600"/>
              <a:t>🌍	Ergebnisse, Diskussion, Abschluss</a:t>
            </a:r>
            <a:endParaRPr sz="3600"/>
          </a:p>
        </p:txBody>
      </p:sp>
      <p:sp>
        <p:nvSpPr>
          <p:cNvPr id="295" name="Google Shape;295;p48"/>
          <p:cNvSpPr txBox="1"/>
          <p:nvPr>
            <p:ph idx="3" type="subTitle"/>
          </p:nvPr>
        </p:nvSpPr>
        <p:spPr>
          <a:xfrm>
            <a:off x="0" y="6257950"/>
            <a:ext cx="12192000" cy="5511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Ablauf des Workshops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3064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">
  <a:themeElements>
    <a:clrScheme name="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DLC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